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grandir Grand" panose="020B0604020202020204" charset="0"/>
      <p:regular r:id="rId25"/>
    </p:embeddedFont>
    <p:embeddedFont>
      <p:font typeface="Agrandir Grand Bold" panose="020B0604020202020204" charset="0"/>
      <p:regular r:id="rId26"/>
    </p:embeddedFont>
    <p:embeddedFont>
      <p:font typeface="Agrandir Grand Heavy" panose="020B0604020202020204" charset="0"/>
      <p:regular r:id="rId27"/>
    </p:embeddedFont>
    <p:embeddedFont>
      <p:font typeface="Calibri" panose="020F0502020204030204" pitchFamily="34"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045" autoAdjust="0"/>
  </p:normalViewPr>
  <p:slideViewPr>
    <p:cSldViewPr>
      <p:cViewPr varScale="1">
        <p:scale>
          <a:sx n="42" d="100"/>
          <a:sy n="42" d="100"/>
        </p:scale>
        <p:origin x="143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17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79A9292-F9CF-4E9E-9521-61FAA0C4CDD8}" type="datetimeFigureOut">
              <a:rPr lang="he-IL" smtClean="0"/>
              <a:t>ד'/תשרי/תשפ"ד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A673AF7-8862-4598-9781-E5AE226FD7F5}" type="slidenum">
              <a:rPr lang="he-IL" smtClean="0"/>
              <a:t>‹#›</a:t>
            </a:fld>
            <a:endParaRPr lang="he-IL"/>
          </a:p>
        </p:txBody>
      </p:sp>
    </p:spTree>
    <p:extLst>
      <p:ext uri="{BB962C8B-B14F-4D97-AF65-F5344CB8AC3E}">
        <p14:creationId xmlns:p14="http://schemas.microsoft.com/office/powerpoint/2010/main" val="340611804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a:p>
            <a:r>
              <a:rPr lang="en-US" dirty="0"/>
              <a:t>"</a:t>
            </a:r>
            <a:r>
              <a:rPr lang="he-IL"/>
              <a:t>בוקר טוב</a:t>
            </a:r>
            <a:r>
              <a:rPr lang="he-IL" dirty="0"/>
              <a:t>, כולם. היום אני מתרגש להציג לכם את הפרויקט שלנו בנושא סיווג מגדר על פי פרופילים </a:t>
            </a:r>
            <a:r>
              <a:rPr lang="he-IL" dirty="0" err="1"/>
              <a:t>בטוויטר</a:t>
            </a:r>
            <a:r>
              <a:rPr lang="he-IL" dirty="0"/>
              <a:t>. כמו שרבים מכם יודעים, </a:t>
            </a:r>
            <a:r>
              <a:rPr lang="he-IL" dirty="0" err="1"/>
              <a:t>טוויטר</a:t>
            </a:r>
            <a:r>
              <a:rPr lang="he-IL" dirty="0"/>
              <a:t>, או 'איקס', היא פלטפורמת רשת חברתית פופולרית בה יש למשתמשים אפשרות לשתף הודעות קצרות באורך של עד 280 תווים.</a:t>
            </a:r>
          </a:p>
          <a:p>
            <a:endParaRPr lang="he-IL" dirty="0"/>
          </a:p>
          <a:p>
            <a:r>
              <a:rPr lang="he-IL" dirty="0"/>
              <a:t>עם מעל 330 מיליון משתמשים פעילים בחודש, הפך </a:t>
            </a:r>
            <a:r>
              <a:rPr lang="he-IL" dirty="0" err="1"/>
              <a:t>טוויטר</a:t>
            </a:r>
            <a:r>
              <a:rPr lang="he-IL" dirty="0"/>
              <a:t> לפלטפורמה משמעותית לתקשורת, לשיתוף מידע ולאינטראקציה חברתית. מעניין לציין שבקרב משתמשי הפלטפורמה, כ-66% מזהים כגברים, בעוד כ-34% מזהים כנשים.</a:t>
            </a:r>
          </a:p>
          <a:p>
            <a:endParaRPr lang="he-IL" dirty="0"/>
          </a:p>
          <a:p>
            <a:r>
              <a:rPr lang="he-IL" dirty="0"/>
              <a:t>הפרויקט שלנו מתמקד </a:t>
            </a:r>
            <a:r>
              <a:rPr lang="he-IL" dirty="0" err="1"/>
              <a:t>בניצוב</a:t>
            </a:r>
            <a:r>
              <a:rPr lang="he-IL" dirty="0"/>
              <a:t> המידע הרחב שקיים </a:t>
            </a:r>
            <a:r>
              <a:rPr lang="he-IL" dirty="0" err="1"/>
              <a:t>בטוויטר</a:t>
            </a:r>
            <a:r>
              <a:rPr lang="he-IL" dirty="0"/>
              <a:t> לצורך סיווג המגדר של המשתמשים. על ידי ניתוח מידע מפרופילים וציוצים, אנו מכוונים לפתח מודל סיווג די מדויק לזיהוי מגדר. הפרויקט לא רק עוסק בכיוונים מעניינים של חקר הנתונים, אלא גם יכול להיות לו יישומים בתחומים שונים כמו שיווק, ניתוח חברתי והמלצת תוכן אישית לפי משתמש.</a:t>
            </a:r>
          </a:p>
          <a:p>
            <a:endParaRPr lang="he-IL" dirty="0"/>
          </a:p>
          <a:p>
            <a:r>
              <a:rPr lang="he-IL" dirty="0"/>
              <a:t>נכנסים לעצב את הפרטים של איך גישה למשימה והיבטים שבהם התמקדנו במהלך הפרויקט."</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a:t>
            </a:fld>
            <a:endParaRPr lang="he-IL"/>
          </a:p>
        </p:txBody>
      </p:sp>
    </p:spTree>
    <p:extLst>
      <p:ext uri="{BB962C8B-B14F-4D97-AF65-F5344CB8AC3E}">
        <p14:creationId xmlns:p14="http://schemas.microsoft.com/office/powerpoint/2010/main" val="229466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בניית המודל</a:t>
            </a:r>
          </a:p>
          <a:p>
            <a:endParaRPr lang="he-IL" dirty="0"/>
          </a:p>
          <a:p>
            <a:r>
              <a:rPr lang="he-IL" dirty="0"/>
              <a:t>בניית המודל היא שלב בלתי פוסק לאלגוריתמים תחזוקתיים, שמטרתם לסווג את המשתמשים של </a:t>
            </a:r>
            <a:r>
              <a:rPr lang="en-US" dirty="0"/>
              <a:t>X </a:t>
            </a:r>
            <a:r>
              <a:rPr lang="he-IL" dirty="0"/>
              <a:t>לפי מגדרם. הכלי כולל רגרסיה לוגיסטית לפשטות, יער אקראי לדיוק אנסמבל, מכונת סיכון לסיפור נתונים, ובית </a:t>
            </a:r>
            <a:r>
              <a:rPr lang="he-IL" dirty="0" err="1"/>
              <a:t>ניאיבי</a:t>
            </a:r>
            <a:r>
              <a:rPr lang="he-IL" dirty="0"/>
              <a:t> שמותר לו עבור קבוצות נתונים לא מאוזנות, הכול משתתף בחיזוי מעורר מחשבה בשלב קריטי זה.</a:t>
            </a:r>
          </a:p>
          <a:p>
            <a:endParaRPr lang="he-IL" dirty="0"/>
          </a:p>
          <a:p>
            <a:r>
              <a:rPr lang="he-IL" dirty="0"/>
              <a:t>אנו משתמשים גם במודל נוסף המשתמש ברשת עצבים.</a:t>
            </a:r>
          </a:p>
          <a:p>
            <a:endParaRPr lang="he-IL" dirty="0"/>
          </a:p>
          <a:p>
            <a:r>
              <a:rPr lang="he-IL" dirty="0"/>
              <a:t>הערכת המודל</a:t>
            </a:r>
          </a:p>
          <a:p>
            <a:endParaRPr lang="he-IL" dirty="0"/>
          </a:p>
          <a:p>
            <a:r>
              <a:rPr lang="he-IL" dirty="0"/>
              <a:t>הערכת המודל היא חיונית לוודא את המדויקות והאמינות של החיזויים. בלעדיה, קיימת סיכון לפרסום מודלים בלתי-יעילים. מדדי ההערכה כוללים את הדיוק, שהיא מדידה בסיסית של הנכונות </a:t>
            </a:r>
            <a:r>
              <a:rPr lang="he-IL" dirty="0" err="1"/>
              <a:t>הכוללית</a:t>
            </a:r>
            <a:r>
              <a:rPr lang="he-IL" dirty="0"/>
              <a:t>. מטריצת סבלנות ניתנת לכתיבה מעמיקה יותר, ודוח סיווג מציע מדדים מפורטים כמו דיוק, התראה, פרמטר </a:t>
            </a:r>
            <a:r>
              <a:rPr lang="en-US" dirty="0"/>
              <a:t>F1, </a:t>
            </a:r>
            <a:r>
              <a:rPr lang="he-IL" dirty="0"/>
              <a:t>ותמיכה עבור כל קבוצה, שמשפרים את הבנת הביצועים של המודל.</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13</a:t>
            </a:fld>
            <a:endParaRPr lang="he-IL"/>
          </a:p>
        </p:txBody>
      </p:sp>
    </p:spTree>
    <p:extLst>
      <p:ext uri="{BB962C8B-B14F-4D97-AF65-F5344CB8AC3E}">
        <p14:creationId xmlns:p14="http://schemas.microsoft.com/office/powerpoint/2010/main" val="362633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בסעיף זה, אנו חוקרים שלושה גישות שונות לקלט מאפיינים במשימת הסיווג שלנו:</a:t>
            </a:r>
          </a:p>
          <a:p>
            <a:endParaRPr lang="he-IL" dirty="0"/>
          </a:p>
          <a:p>
            <a:r>
              <a:rPr lang="he-IL" dirty="0"/>
              <a:t>גישת "טקסט בלבד": בגישה זו מתמקדים באופן בלעדי בתוכן של הציוצים. היא טופלת ביעילות מידע טקסטואלי נקי, אך יכולה לחסר את ההקשר הרחב יותר שיכול להיות שימושי למטרות הסיווג.</a:t>
            </a:r>
          </a:p>
          <a:p>
            <a:endParaRPr lang="he-IL" dirty="0"/>
          </a:p>
          <a:p>
            <a:r>
              <a:rPr lang="he-IL" dirty="0"/>
              <a:t>גישת "מיזוג": כאן, אנו משלבים את הטקסט מהציוצים עם תיאורי המשתמש. גישה זו מספקת תמונה </a:t>
            </a:r>
            <a:r>
              <a:rPr lang="he-IL" dirty="0" err="1"/>
              <a:t>רחבתית</a:t>
            </a:r>
            <a:r>
              <a:rPr lang="he-IL" dirty="0"/>
              <a:t> יותר של כל משתמש, שבה משולבים התוכן שהם משתפים בציוצים והמידע שמספקים בתיאורי הפרופיל שלהם. היא מציעה ביצועים מאוזנים יותר על ידי ניצול שני סוגי המידע.</a:t>
            </a:r>
          </a:p>
          <a:p>
            <a:endParaRPr lang="he-IL" dirty="0"/>
          </a:p>
          <a:p>
            <a:r>
              <a:rPr lang="he-IL" dirty="0"/>
              <a:t>גישת "מאפיינים לא-טקסטואליים": בגישה זו משתמשים במאפיינים שאינם טקסט, כגון פרטים בפרופיל המשתמש, תמונות ובחירות בצבע. בעוד שהיא מביאה מידע מגוון, היא עשויה לפספס תבניות לשוניות ספציפיות הנמצאות בנתוני הטקסט.</a:t>
            </a:r>
          </a:p>
          <a:p>
            <a:endParaRPr lang="he-IL" dirty="0"/>
          </a:p>
          <a:p>
            <a:r>
              <a:rPr lang="he-IL" dirty="0"/>
              <a:t>הבחירה בין הגישות הללו תלויה ביעדים הספציפיים ובשלבי המחשבה שבמשימת הסיווג שלנו. לכל גישה יתרונות ייחודיים והתייחסויות מיוחדות.</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14</a:t>
            </a:fld>
            <a:endParaRPr lang="he-IL"/>
          </a:p>
        </p:txBody>
      </p:sp>
    </p:spTree>
    <p:extLst>
      <p:ext uri="{BB962C8B-B14F-4D97-AF65-F5344CB8AC3E}">
        <p14:creationId xmlns:p14="http://schemas.microsoft.com/office/powerpoint/2010/main" val="9895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בשלב זה, אנו מתמקדים בשימוש בתוכן הטקסט של הציוצים למטרת סיווג המגדר. אנו משתמשים בשיטה שנקראת </a:t>
            </a:r>
            <a:r>
              <a:rPr lang="en-US" dirty="0"/>
              <a:t>TF-IDF, </a:t>
            </a:r>
            <a:r>
              <a:rPr lang="he-IL" dirty="0"/>
              <a:t>שמתירה דירוגים למילים בהתאם </a:t>
            </a:r>
            <a:r>
              <a:rPr lang="he-IL" dirty="0" err="1"/>
              <a:t>לרלוונטיותן</a:t>
            </a:r>
            <a:r>
              <a:rPr lang="he-IL" dirty="0"/>
              <a:t> למידע הקיים בנתוני הטקסט.</a:t>
            </a:r>
          </a:p>
          <a:p>
            <a:endParaRPr lang="he-IL" dirty="0"/>
          </a:p>
          <a:p>
            <a:r>
              <a:rPr lang="en-US" dirty="0"/>
              <a:t>TF-IDF </a:t>
            </a:r>
            <a:r>
              <a:rPr lang="he-IL" dirty="0"/>
              <a:t>פותרת את האתגר שבטיפול גבוה שהמילים הנפוצות מקבלות. היא משיגה זאת על ידי שיקול שני מרכיבים עיקריים: תדירות המונח (כמה פעמים מילה מופיעה במסמך) ותדירות המסמך ההפוכה (כמה ייחודית המילה היא בכל המסמכים בקורפוס). הנוסח משלב את שני המרכיבים הללו, כאשר תדירות המסמך ההפוכה מעניקה משקל רב יותר למילים שהן נדירות בכל הקורפוס.</a:t>
            </a:r>
          </a:p>
          <a:p>
            <a:endParaRPr lang="he-IL" dirty="0"/>
          </a:p>
          <a:p>
            <a:r>
              <a:rPr lang="he-IL" dirty="0"/>
              <a:t>תהליך זה חשוב להעדפת מילים שנושאות משקל מידע רב והן פחות נפוצות בקורפוס. מילים אלו מקבלות ערך רב יותר לצורך ניתוח וסיווג.</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15</a:t>
            </a:fld>
            <a:endParaRPr lang="he-IL"/>
          </a:p>
        </p:txBody>
      </p:sp>
    </p:spTree>
    <p:extLst>
      <p:ext uri="{BB962C8B-B14F-4D97-AF65-F5344CB8AC3E}">
        <p14:creationId xmlns:p14="http://schemas.microsoft.com/office/powerpoint/2010/main" val="5308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בשלב זה, אנו מתקדמים ומשלבים את התוכן הטקסטואלי של הציוצים עם תיאורי המשתמשים. תהליך זה בוצע בשלבי העיבוד המוקדמים של הנתונים תוך הקפדה על קריאות המידע. התוצאה היא קבוצת נתונים מעושרת שכוללת כעת את התכונה המשולבת, המספקת לנו תמונה רחבה יותר לצורך פרשנות.</a:t>
            </a:r>
          </a:p>
          <a:p>
            <a:endParaRPr lang="he-IL" dirty="0"/>
          </a:p>
          <a:p>
            <a:r>
              <a:rPr lang="he-IL" dirty="0"/>
              <a:t>לכדי להכין את הנתונים ללמידת המכונה, קידודנו את תווי המגדר הקטגוריים לערכים מספריים. תהליך זה מאפשר לנו להשתמש בתווי המידע במודלים שלנו בצורה יעילה. בנוסף, יישום קידוד תווים (</a:t>
            </a:r>
            <a:r>
              <a:rPr lang="en-US" dirty="0"/>
              <a:t>Label Encoding) </a:t>
            </a:r>
            <a:r>
              <a:rPr lang="he-IL" dirty="0"/>
              <a:t>נעשה על תכונות קטגוריות כמו '</a:t>
            </a:r>
            <a:r>
              <a:rPr lang="en-US" dirty="0" err="1"/>
              <a:t>link_color</a:t>
            </a:r>
            <a:r>
              <a:rPr lang="en-US" dirty="0"/>
              <a:t>' </a:t>
            </a:r>
            <a:r>
              <a:rPr lang="he-IL" dirty="0"/>
              <a:t>ו-'</a:t>
            </a:r>
            <a:r>
              <a:rPr lang="en-US" dirty="0" err="1"/>
              <a:t>sidebar_color</a:t>
            </a:r>
            <a:r>
              <a:rPr lang="en-US" dirty="0"/>
              <a:t>'. </a:t>
            </a:r>
            <a:r>
              <a:rPr lang="he-IL" dirty="0"/>
              <a:t>התהליך בוצע באמצעות גישת ההערכה על פי תדירות. תהליך זה משפר את הייצוג של התכונות מבלי להגדיל את ממדי הנתונים.</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16</a:t>
            </a:fld>
            <a:endParaRPr lang="he-IL"/>
          </a:p>
        </p:txBody>
      </p:sp>
    </p:spTree>
    <p:extLst>
      <p:ext uri="{BB962C8B-B14F-4D97-AF65-F5344CB8AC3E}">
        <p14:creationId xmlns:p14="http://schemas.microsoft.com/office/powerpoint/2010/main" val="391722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בשלב זה, אנו מרחיבים את האופקים ומשלבים תכונות לא טקסטואליות </a:t>
            </a:r>
            <a:r>
              <a:rPr lang="he-IL" dirty="0" err="1"/>
              <a:t>מהקבוצת</a:t>
            </a:r>
            <a:r>
              <a:rPr lang="he-IL" dirty="0"/>
              <a:t> הנתונים. תכונות אלו מספקות מידע נוסף ויעיל מעבר לנתונים הטקסטואליים. כמו בשלבים הקודמים, אנו </a:t>
            </a:r>
            <a:r>
              <a:rPr lang="he-IL" dirty="0" err="1"/>
              <a:t>מקידדים</a:t>
            </a:r>
            <a:r>
              <a:rPr lang="he-IL" dirty="0"/>
              <a:t> את תווי המגדר הקטגוריים לערכים מספריים כך שיהיה ניתן להשתמש בהם באלגוריתמים של למידת מכונה.</a:t>
            </a:r>
          </a:p>
          <a:p>
            <a:endParaRPr lang="he-IL" dirty="0"/>
          </a:p>
          <a:p>
            <a:r>
              <a:rPr lang="he-IL" dirty="0"/>
              <a:t>תכונות קטגוריות כמו '</a:t>
            </a:r>
            <a:r>
              <a:rPr lang="en-US" dirty="0" err="1"/>
              <a:t>link_color</a:t>
            </a:r>
            <a:r>
              <a:rPr lang="en-US" dirty="0"/>
              <a:t>' </a:t>
            </a:r>
            <a:r>
              <a:rPr lang="he-IL" dirty="0"/>
              <a:t>ו-'</a:t>
            </a:r>
            <a:r>
              <a:rPr lang="en-US" dirty="0" err="1"/>
              <a:t>sidebar_color</a:t>
            </a:r>
            <a:r>
              <a:rPr lang="en-US" dirty="0"/>
              <a:t>' </a:t>
            </a:r>
            <a:r>
              <a:rPr lang="he-IL" dirty="0"/>
              <a:t>מעובדות באמצעות הקידוד באמצעות תיוג (</a:t>
            </a:r>
            <a:r>
              <a:rPr lang="en-US" dirty="0"/>
              <a:t>Label Encoding) </a:t>
            </a:r>
            <a:r>
              <a:rPr lang="he-IL" dirty="0"/>
              <a:t>בהתחשב בתדירות הקטגוריה. שיטה זו מעשירה את הייצוג של התכונות מבלי להגדיל את ממדי הנתונים.</a:t>
            </a:r>
          </a:p>
          <a:p>
            <a:endParaRPr lang="he-IL" dirty="0"/>
          </a:p>
          <a:p>
            <a:r>
              <a:rPr lang="he-IL" dirty="0"/>
              <a:t>על מנת להפיק את המרב </a:t>
            </a:r>
            <a:r>
              <a:rPr lang="he-IL" dirty="0" err="1"/>
              <a:t>מכחם</a:t>
            </a:r>
            <a:r>
              <a:rPr lang="he-IL" dirty="0"/>
              <a:t> של שני סוגי התכונות - הטקסטואליות והלא טקסטואליות - אנו משתמשים במסווג רב-חלקיקי (</a:t>
            </a:r>
            <a:r>
              <a:rPr lang="en-US" dirty="0"/>
              <a:t>Ensemble Classifier). </a:t>
            </a:r>
            <a:r>
              <a:rPr lang="he-IL" dirty="0"/>
              <a:t>סוג זה של מסווג משלב מודלים שנוסחו על ידי שני סוגי תכונות אלו, ומשפר את היכולת הטובות שבכל אחד מהם. תוצאת הדיוק של מסווג זה מהווה מדד מרכזי לבדיקת הביצועים של המודל, ומדגישה את היעילות שבשילוב שני סוגי התכונות - הטקסטואליות והלא טקסטואליות - לצורך הסווגה.</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17</a:t>
            </a:fld>
            <a:endParaRPr lang="he-IL"/>
          </a:p>
        </p:txBody>
      </p:sp>
    </p:spTree>
    <p:extLst>
      <p:ext uri="{BB962C8B-B14F-4D97-AF65-F5344CB8AC3E}">
        <p14:creationId xmlns:p14="http://schemas.microsoft.com/office/powerpoint/2010/main" val="415644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בפרויקט זה, השתמשנו בטכניקות התמיכה (</a:t>
            </a:r>
            <a:r>
              <a:rPr lang="en-US" dirty="0" err="1"/>
              <a:t>Ensembling</a:t>
            </a:r>
            <a:r>
              <a:rPr lang="en-US" dirty="0"/>
              <a:t>) </a:t>
            </a:r>
            <a:r>
              <a:rPr lang="he-IL" dirty="0"/>
              <a:t>כדי לשדרג את דיוק הסיווג שלנו. על ידי שילוב של מודלים שנוסחו על ידי תכונות טקסטואליות ולא טקסטואליות, הגענו לדיוק אנסמבל של כ-58.64%.</a:t>
            </a:r>
          </a:p>
          <a:p>
            <a:endParaRPr lang="he-IL" dirty="0"/>
          </a:p>
          <a:p>
            <a:r>
              <a:rPr lang="he-IL" dirty="0"/>
              <a:t>בניסוי נפרד המתמקד בנתוני הטקסט בלבד, השתמשנו במסווגים אנסמבל, הכוללים מודלים של לוגיסטית רגרסיה, בית נאיבי פשוט, ומכונת סיבור תמיכה. התוצאה הייתה דיוק של כ-66.27%. זה מציין את הפוטנציאל לשיפור דיוק משמעותי דרך התמיכה, בעיקר כאשר משלבים מודלים ממקורות נתונים שונים או משתמשים באלגוריתמים שונים.</a:t>
            </a:r>
          </a:p>
          <a:p>
            <a:endParaRPr lang="he-IL" dirty="0"/>
          </a:p>
          <a:p>
            <a:r>
              <a:rPr lang="he-IL" dirty="0"/>
              <a:t>חשוב לציין שניסויים וכוונות נוספות עשויות להביא לתוצאות אופטימליות יותר.</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18</a:t>
            </a:fld>
            <a:endParaRPr lang="he-IL"/>
          </a:p>
        </p:txBody>
      </p:sp>
    </p:spTree>
    <p:extLst>
      <p:ext uri="{BB962C8B-B14F-4D97-AF65-F5344CB8AC3E}">
        <p14:creationId xmlns:p14="http://schemas.microsoft.com/office/powerpoint/2010/main" val="55760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בנו מודל רשת עצבים פשוט הכולל מספר שכבות מרכזיות:</a:t>
            </a:r>
          </a:p>
          <a:p>
            <a:endParaRPr lang="he-IL" dirty="0"/>
          </a:p>
          <a:p>
            <a:r>
              <a:rPr lang="he-IL" dirty="0"/>
              <a:t>שכבת </a:t>
            </a:r>
            <a:r>
              <a:rPr lang="he-IL" dirty="0" err="1"/>
              <a:t>הטביעת</a:t>
            </a:r>
            <a:r>
              <a:rPr lang="he-IL" dirty="0"/>
              <a:t> (</a:t>
            </a:r>
            <a:r>
              <a:rPr lang="en-US" dirty="0"/>
              <a:t>Embedding Layer): </a:t>
            </a:r>
            <a:r>
              <a:rPr lang="he-IL" dirty="0"/>
              <a:t>השכבה הזו אחראית להמיר מילים לווקטורים מספריים. היא מאפשרת למודל להבין ולעבד מידע טקסטואלי בצורה יעילה.</a:t>
            </a:r>
          </a:p>
          <a:p>
            <a:endParaRPr lang="he-IL" dirty="0"/>
          </a:p>
          <a:p>
            <a:r>
              <a:rPr lang="he-IL" dirty="0"/>
              <a:t>שכבת השטחות (</a:t>
            </a:r>
            <a:r>
              <a:rPr lang="en-US" dirty="0"/>
              <a:t>Flattening Layer): </a:t>
            </a:r>
            <a:r>
              <a:rPr lang="he-IL" dirty="0"/>
              <a:t>השכבה הזו משמשת להפיכת המידע מרביד לפורמט יחיד-ממדי, מכינה אותו לעיבוד נוסף.</a:t>
            </a:r>
          </a:p>
          <a:p>
            <a:endParaRPr lang="he-IL" dirty="0"/>
          </a:p>
          <a:p>
            <a:r>
              <a:rPr lang="he-IL" dirty="0"/>
              <a:t>שכבת צמיגה עם פעולת הפעלה </a:t>
            </a:r>
            <a:r>
              <a:rPr lang="en-US" dirty="0" err="1"/>
              <a:t>ReLU</a:t>
            </a:r>
            <a:r>
              <a:rPr lang="en-US" dirty="0"/>
              <a:t> (Dense Layer with </a:t>
            </a:r>
            <a:r>
              <a:rPr lang="en-US" dirty="0" err="1"/>
              <a:t>ReLU</a:t>
            </a:r>
            <a:r>
              <a:rPr lang="en-US" dirty="0"/>
              <a:t> Activation): </a:t>
            </a:r>
            <a:r>
              <a:rPr lang="he-IL" dirty="0"/>
              <a:t>פונקציית ההפעלה </a:t>
            </a:r>
            <a:r>
              <a:rPr lang="en-US" dirty="0" err="1"/>
              <a:t>ReLU</a:t>
            </a:r>
            <a:r>
              <a:rPr lang="en-US" dirty="0"/>
              <a:t> </a:t>
            </a:r>
            <a:r>
              <a:rPr lang="he-IL" dirty="0"/>
              <a:t>מביאה לכך שהרשת מכניסה לתוך המודל יכולות שלא לינאריות, מאפשרת לה לזהות רכיבים מורכבים במידע.</a:t>
            </a:r>
          </a:p>
          <a:p>
            <a:endParaRPr lang="he-IL" dirty="0"/>
          </a:p>
          <a:p>
            <a:r>
              <a:rPr lang="he-IL" dirty="0"/>
              <a:t>שכבת השיפור (</a:t>
            </a:r>
            <a:r>
              <a:rPr lang="en-US" dirty="0"/>
              <a:t>Dropout Layer): </a:t>
            </a:r>
            <a:r>
              <a:rPr lang="he-IL" dirty="0"/>
              <a:t>שכבה זו עוזרת להפוך את הרשת לרגולרית יותר, מונעת </a:t>
            </a:r>
            <a:r>
              <a:rPr lang="he-IL" dirty="0" err="1"/>
              <a:t>היסטרונים</a:t>
            </a:r>
            <a:r>
              <a:rPr lang="he-IL" dirty="0"/>
              <a:t> ומשפרת את יכולות ההכלה שלה.</a:t>
            </a:r>
          </a:p>
          <a:p>
            <a:endParaRPr lang="he-IL" dirty="0"/>
          </a:p>
          <a:p>
            <a:r>
              <a:rPr lang="he-IL" dirty="0"/>
              <a:t>שכבת המרכזית האחרונה עם פעולת הפעלה </a:t>
            </a:r>
            <a:r>
              <a:rPr lang="en-US" dirty="0" err="1"/>
              <a:t>softmax</a:t>
            </a:r>
            <a:r>
              <a:rPr lang="en-US" dirty="0"/>
              <a:t> (Final Dense Layer with </a:t>
            </a:r>
            <a:r>
              <a:rPr lang="en-US" dirty="0" err="1"/>
              <a:t>Softmax</a:t>
            </a:r>
            <a:r>
              <a:rPr lang="en-US" dirty="0"/>
              <a:t> Activation): </a:t>
            </a:r>
            <a:r>
              <a:rPr lang="he-IL" dirty="0"/>
              <a:t>שכבה זו אחראית לסווג את המידע לשלוש קטגוריות: זכר, נקבה ומותג. פונקציית ההפעלה </a:t>
            </a:r>
            <a:r>
              <a:rPr lang="en-US" dirty="0" err="1"/>
              <a:t>softmax</a:t>
            </a:r>
            <a:r>
              <a:rPr lang="en-US" dirty="0"/>
              <a:t> </a:t>
            </a:r>
            <a:r>
              <a:rPr lang="he-IL" dirty="0"/>
              <a:t>מבטיחה שהפלטים מייצגים התפצלויות ורוב הסיכויים על הקטגוריות.</a:t>
            </a:r>
          </a:p>
          <a:p>
            <a:endParaRPr lang="he-IL" dirty="0"/>
          </a:p>
          <a:p>
            <a:r>
              <a:rPr lang="he-IL" dirty="0"/>
              <a:t>המודל הזה נוצר כך שיכול ללמוד ולתפוס דפוסים מורכבים במידע הטקסטואלי המקושר לתחום זה, ובכך לספק תחזיות מדויקות לגבי המגדר של משתמשי </a:t>
            </a:r>
            <a:r>
              <a:rPr lang="en-US" dirty="0"/>
              <a:t>X.</a:t>
            </a:r>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19</a:t>
            </a:fld>
            <a:endParaRPr lang="he-IL"/>
          </a:p>
        </p:txBody>
      </p:sp>
    </p:spTree>
    <p:extLst>
      <p:ext uri="{BB962C8B-B14F-4D97-AF65-F5344CB8AC3E}">
        <p14:creationId xmlns:p14="http://schemas.microsoft.com/office/powerpoint/2010/main" val="1507117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מסקנות:</a:t>
            </a:r>
          </a:p>
          <a:p>
            <a:endParaRPr lang="he-IL" dirty="0"/>
          </a:p>
          <a:p>
            <a:r>
              <a:rPr lang="he-IL" dirty="0"/>
              <a:t>פיתחנו מודל בסיס לסיווג מגדר באמצעות קבוצת נתונים מ- </a:t>
            </a:r>
            <a:r>
              <a:rPr lang="en-US" dirty="0"/>
              <a:t>Kaggle. </a:t>
            </a:r>
            <a:r>
              <a:rPr lang="he-IL" dirty="0"/>
              <a:t>המסקנות מדגישות את אתגריות הבעיה הזו בהשוואה לניתוח הרגשות. הטקסט של </a:t>
            </a:r>
            <a:r>
              <a:rPr lang="he-IL" dirty="0" err="1"/>
              <a:t>הטוויט</a:t>
            </a:r>
            <a:r>
              <a:rPr lang="he-IL" dirty="0"/>
              <a:t> הבודד הצליח להשיג דיוק בינוני, אך שילוב תיאורי המשתמש יכולה לשפר באופן משמעותי את ביצועי המסווג. מודלים המועשרים בתכונות שאינן טקסט נתקלים בגבולות ודורשים הפקת תכונות נוספות. שיטת איגוד עם שילוב של תכונות טקסט ותכונות לא-טקסט הביאה לדיוק של כ-58.64%, מה שמצביע על פוטנציאל לשיפור במשימה המורכבת הזו.</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20</a:t>
            </a:fld>
            <a:endParaRPr lang="he-IL"/>
          </a:p>
        </p:txBody>
      </p:sp>
    </p:spTree>
    <p:extLst>
      <p:ext uri="{BB962C8B-B14F-4D97-AF65-F5344CB8AC3E}">
        <p14:creationId xmlns:p14="http://schemas.microsoft.com/office/powerpoint/2010/main" val="1375468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עבודות עתיד:</a:t>
            </a:r>
          </a:p>
          <a:p>
            <a:endParaRPr lang="he-IL" dirty="0"/>
          </a:p>
          <a:p>
            <a:r>
              <a:rPr lang="he-IL" dirty="0"/>
              <a:t>חקר טכניקות מתקדמות בעיבוד שפה טבעית: יש לחקור טכניקות מתקדמות בעיבוד שפה טבעית על מנת לשפר את ניתוח הטקסט של </a:t>
            </a:r>
            <a:r>
              <a:rPr lang="he-IL" dirty="0" err="1"/>
              <a:t>הטוויטים</a:t>
            </a:r>
            <a:r>
              <a:rPr lang="he-IL" dirty="0"/>
              <a:t>.</a:t>
            </a:r>
          </a:p>
          <a:p>
            <a:endParaRPr lang="he-IL" dirty="0"/>
          </a:p>
          <a:p>
            <a:r>
              <a:rPr lang="he-IL" dirty="0"/>
              <a:t>חקר מודלים בינה עמוקה: המעמד של מודלים בינה עמוקה, כמו רשתות עצבים, יכול להיחקר כדי לקפוץ על תבניות מורכבות.</a:t>
            </a:r>
          </a:p>
          <a:p>
            <a:endParaRPr lang="he-IL" dirty="0"/>
          </a:p>
          <a:p>
            <a:r>
              <a:rPr lang="he-IL" dirty="0"/>
              <a:t>שילוב תכונות נוספות הקשורות למשתמש: ניתן להוסיף תכונות נוספות שקשורות למשתמש, כמו תאריך יצירת החשבון או מספר העוקבים.</a:t>
            </a:r>
          </a:p>
          <a:p>
            <a:endParaRPr lang="he-IL" dirty="0"/>
          </a:p>
          <a:p>
            <a:r>
              <a:rPr lang="he-IL" dirty="0"/>
              <a:t>ניתוח רגשוני בשילוב עם סיווג מגדר: ביצוע ניתוח רגשוני ביחד עם סיווג המגדר יכול להביא לפרטים עשירים יותר על המשתמשים.</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21</a:t>
            </a:fld>
            <a:endParaRPr lang="he-IL"/>
          </a:p>
        </p:txBody>
      </p:sp>
    </p:spTree>
    <p:extLst>
      <p:ext uri="{BB962C8B-B14F-4D97-AF65-F5344CB8AC3E}">
        <p14:creationId xmlns:p14="http://schemas.microsoft.com/office/powerpoint/2010/main" val="59721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"המטרות העיקריות של מחקרנו כללו את יצירת סט נתונים מסוים לצורך סיווג מגדר. השתמשנו בקובץ נתונים מ-</a:t>
            </a:r>
            <a:r>
              <a:rPr lang="en-US" dirty="0"/>
              <a:t>Kaggle </a:t>
            </a:r>
            <a:r>
              <a:rPr lang="he-IL" dirty="0"/>
              <a:t>המכיל נתונים של כ-20,000 משתמשי </a:t>
            </a:r>
            <a:r>
              <a:rPr lang="en-US" dirty="0"/>
              <a:t>X. </a:t>
            </a:r>
            <a:r>
              <a:rPr lang="he-IL" dirty="0"/>
              <a:t>הקובץ כולל מאפיינים שונים, כולל שמות משתמשים, תגובות אקראיות, </a:t>
            </a:r>
            <a:r>
              <a:rPr lang="he-IL" dirty="0" err="1"/>
              <a:t>פרופילי</a:t>
            </a:r>
            <a:r>
              <a:rPr lang="he-IL" dirty="0"/>
              <a:t> משתמש, תמונות, מיקומים, צבעי קישורים, צבעי סרגלים ועוד.</a:t>
            </a:r>
          </a:p>
          <a:p>
            <a:endParaRPr lang="he-IL" dirty="0"/>
          </a:p>
          <a:p>
            <a:r>
              <a:rPr lang="he-IL" dirty="0"/>
              <a:t>המנוף המרכזי </a:t>
            </a:r>
            <a:r>
              <a:rPr lang="he-IL" dirty="0" err="1"/>
              <a:t>למאחורי</a:t>
            </a:r>
            <a:r>
              <a:rPr lang="he-IL" dirty="0"/>
              <a:t> הפרויקט היה היישום של טכניקות למידת מכונה ועיבוד שפה טבעית למענה יעיל בתחום סיווג המגדר. סיווג זה מציע יתרונות רבים, כולל אפשרויות ניתוח פסיכולוגי, תרגולים שיווקיים, חקירות פורנזיות, שיווק ממומן, וגיבוש תשובה לשימושים בקרב חדשות מזויפות, פעולות השפעה בבחירות, ופעילות בוטים ברשתות חברתיות."</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3</a:t>
            </a:fld>
            <a:endParaRPr lang="he-IL"/>
          </a:p>
        </p:txBody>
      </p:sp>
    </p:spTree>
    <p:extLst>
      <p:ext uri="{BB962C8B-B14F-4D97-AF65-F5344CB8AC3E}">
        <p14:creationId xmlns:p14="http://schemas.microsoft.com/office/powerpoint/2010/main" val="339553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"בקובץ הנתונים שלנו, המאפיין המרכזי למשימת הסיווג שלנו הוא 'מגדר'. משתנה זה מכיל ערכים כמו זכר, נקבה או מותג (לפרופילים שאינם בני אדם). זהו נתון המרכז שבמשימת הניבוי שלנו, מבוסס על המידע הזמין בקובץ הנתונים.</a:t>
            </a:r>
          </a:p>
          <a:p>
            <a:endParaRPr lang="he-IL" dirty="0"/>
          </a:p>
          <a:p>
            <a:r>
              <a:rPr lang="he-IL" dirty="0"/>
              <a:t>לצד המגדר, קובץ הנתונים שלנו עשיר במאפיינים שונים. כל אחד מהם כולל שמות משתמשים, פוסטים אקראיים, פרטי חשבון ועוד. כל מאפיין מספק תובנות יעילות אודות למשתמשי </a:t>
            </a:r>
            <a:r>
              <a:rPr lang="en-US" dirty="0"/>
              <a:t>X </a:t>
            </a:r>
            <a:r>
              <a:rPr lang="he-IL" dirty="0"/>
              <a:t>שאנו </a:t>
            </a:r>
            <a:r>
              <a:rPr lang="he-IL" dirty="0" err="1"/>
              <a:t>נותחים</a:t>
            </a:r>
            <a:r>
              <a:rPr lang="he-IL" dirty="0"/>
              <a:t>."</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5</a:t>
            </a:fld>
            <a:endParaRPr lang="he-IL"/>
          </a:p>
        </p:txBody>
      </p:sp>
    </p:spTree>
    <p:extLst>
      <p:ext uri="{BB962C8B-B14F-4D97-AF65-F5344CB8AC3E}">
        <p14:creationId xmlns:p14="http://schemas.microsoft.com/office/powerpoint/2010/main" val="367718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חשיבות הניקוי של הנתונים:</a:t>
            </a:r>
          </a:p>
          <a:p>
            <a:endParaRPr lang="he-IL" dirty="0"/>
          </a:p>
          <a:p>
            <a:r>
              <a:rPr lang="he-IL" dirty="0"/>
              <a:t>הבטחת דיוק: דמיינו ניקוי הנתונים כמניקות חדר לפני עיצובו. זהו מבטיח שהנתונים שלנו הם מדויקים ונטולי שגיאות, וכך מכינים את הכרטיס לניבויים מהימנים.</a:t>
            </a:r>
          </a:p>
          <a:p>
            <a:endParaRPr lang="he-IL" dirty="0"/>
          </a:p>
          <a:p>
            <a:r>
              <a:rPr lang="he-IL" dirty="0"/>
              <a:t>שיפור ביצועי המודל: ניקוי נתונים מביא למודלים חזקים. על ידי הסרת רעשים ואי עקביות, אנו ממקמים את פוטנציאל הצלחת המודלים במרכז הבמה.</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6</a:t>
            </a:fld>
            <a:endParaRPr lang="he-IL"/>
          </a:p>
        </p:txBody>
      </p:sp>
    </p:spTree>
    <p:extLst>
      <p:ext uri="{BB962C8B-B14F-4D97-AF65-F5344CB8AC3E}">
        <p14:creationId xmlns:p14="http://schemas.microsoft.com/office/powerpoint/2010/main" val="136806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פעולות ספציפיות לניקוי הנתונים:</a:t>
            </a:r>
          </a:p>
          <a:p>
            <a:endParaRPr lang="he-IL" dirty="0"/>
          </a:p>
          <a:p>
            <a:r>
              <a:rPr lang="he-IL" dirty="0"/>
              <a:t>עמודות לא רלוונטיות: התחלנו עם הסרת עמודות שאינן מספקות תרומה משמעותית למטרת הסיווג לפי מגדר. כגון עמודות כמו "_</a:t>
            </a:r>
            <a:r>
              <a:rPr lang="en-US" dirty="0" err="1"/>
              <a:t>unit_id</a:t>
            </a:r>
            <a:r>
              <a:rPr lang="en-US" dirty="0"/>
              <a:t>" </a:t>
            </a:r>
            <a:r>
              <a:rPr lang="he-IL" dirty="0"/>
              <a:t>ואחרות.</a:t>
            </a:r>
          </a:p>
          <a:p>
            <a:endParaRPr lang="he-IL" dirty="0"/>
          </a:p>
          <a:p>
            <a:r>
              <a:rPr lang="he-IL" dirty="0"/>
              <a:t>טיפול בערכים חסרים: ביצענו צעדים זהירים לטיפול בערכים החסרים, </a:t>
            </a:r>
            <a:r>
              <a:rPr lang="he-IL" dirty="0" err="1"/>
              <a:t>ווודאנו</a:t>
            </a:r>
            <a:r>
              <a:rPr lang="he-IL" dirty="0"/>
              <a:t> שהם לא </a:t>
            </a:r>
            <a:r>
              <a:rPr lang="he-IL" dirty="0" err="1"/>
              <a:t>יפגיעו</a:t>
            </a:r>
            <a:r>
              <a:rPr lang="he-IL" dirty="0"/>
              <a:t> באורח במתן אמיתות לניתוח שלנו. לדוגמה, דוגמאות עם תוויות מגדר חסרות בשל "</a:t>
            </a:r>
            <a:r>
              <a:rPr lang="en-US" dirty="0" err="1"/>
              <a:t>profile_yn</a:t>
            </a:r>
            <a:r>
              <a:rPr lang="en-US" dirty="0"/>
              <a:t> == 'no'" </a:t>
            </a:r>
            <a:r>
              <a:rPr lang="he-IL" dirty="0"/>
              <a:t>נמחקו בצום נפש.</a:t>
            </a:r>
          </a:p>
          <a:p>
            <a:endParaRPr lang="he-IL" dirty="0"/>
          </a:p>
          <a:p>
            <a:r>
              <a:rPr lang="he-IL" dirty="0"/>
              <a:t>עם המערך הנתונים שלנו מנוקה כעת, אנו מוכנים היטב להתחיל במסע של חקר, יצירת מודלים וחיזוי מגדר משתמשי </a:t>
            </a:r>
            <a:r>
              <a:rPr lang="en-US" dirty="0"/>
              <a:t>X.</a:t>
            </a:r>
            <a:endParaRPr lang="he-IL" dirty="0"/>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7</a:t>
            </a:fld>
            <a:endParaRPr lang="he-IL"/>
          </a:p>
        </p:txBody>
      </p:sp>
    </p:spTree>
    <p:extLst>
      <p:ext uri="{BB962C8B-B14F-4D97-AF65-F5344CB8AC3E}">
        <p14:creationId xmlns:p14="http://schemas.microsoft.com/office/powerpoint/2010/main" val="312266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הצגת הנתונים היא שלב קריטי בפרויקט שלנו. היא מהווה כלי עוצמתי לחשיפת דפוסים וקשרים נסתרים בין הנתונים. בנוסף, היא מפשטת מידע מורכב, ועושה אותו נגיש להבנה לכל אדם העוסק בניתוח הנתונים.</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8</a:t>
            </a:fld>
            <a:endParaRPr lang="he-IL"/>
          </a:p>
        </p:txBody>
      </p:sp>
    </p:spTree>
    <p:extLst>
      <p:ext uri="{BB962C8B-B14F-4D97-AF65-F5344CB8AC3E}">
        <p14:creationId xmlns:p14="http://schemas.microsoft.com/office/powerpoint/2010/main" val="95025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הנדון בהנדסת תכונות הוא שלב מרכזי בפרויקט שלנו. הוא כולל את יצירת תכונות חדשות או שינוי תכונות קיימות כאשר מטרתו לשפר את ביצועי המודלים שלנו.</a:t>
            </a:r>
          </a:p>
          <a:p>
            <a:endParaRPr lang="he-IL" dirty="0"/>
          </a:p>
          <a:p>
            <a:r>
              <a:rPr lang="he-IL" dirty="0"/>
              <a:t>במקרה שלנו, הוספנו תכונה חדשה בשם "</a:t>
            </a:r>
            <a:r>
              <a:rPr lang="en-US" dirty="0" err="1"/>
              <a:t>text_description</a:t>
            </a:r>
            <a:r>
              <a:rPr lang="en-US" dirty="0"/>
              <a:t>". </a:t>
            </a:r>
            <a:r>
              <a:rPr lang="he-IL" dirty="0"/>
              <a:t>תכונה זו משלבת שני רכיבים חשובים—תוכן הציוצים ותיאור הפרופיל של המשתמש. המטרה מאחורי פעולה זו היא לספק תמונה כללית ומעמיקה יותר של כל משתמש </a:t>
            </a:r>
            <a:r>
              <a:rPr lang="he-IL" dirty="0" err="1"/>
              <a:t>בטוויטר</a:t>
            </a:r>
            <a:r>
              <a:rPr lang="he-IL" dirty="0"/>
              <a:t>. על ידי שילוב המידע שמשתמשים משתפים בציוצים עם תיאור הפרופיל שלהם, אנו מעשירים את מערכת הנתונים שלנו ומציידים כלי עוצמתי יותר לצורך סיווג.</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10</a:t>
            </a:fld>
            <a:endParaRPr lang="he-IL"/>
          </a:p>
        </p:txBody>
      </p:sp>
    </p:spTree>
    <p:extLst>
      <p:ext uri="{BB962C8B-B14F-4D97-AF65-F5344CB8AC3E}">
        <p14:creationId xmlns:p14="http://schemas.microsoft.com/office/powerpoint/2010/main" val="1205367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תכונות קטגוריות במערך הנתונים שלנו מייצגות משתנים איכותיים ללא סדר </a:t>
            </a:r>
            <a:r>
              <a:rPr lang="he-IL" dirty="0" err="1"/>
              <a:t>מובהט</a:t>
            </a:r>
            <a:r>
              <a:rPr lang="he-IL" dirty="0"/>
              <a:t>. מדובר באתגרים ייחודיים בתחום למידת המכונה. במערך הנתונים שלנו ישנן תכונות כמו "צבע הקישור". כדי להבין מידע קטגוריאלי, אנו משתמשים בכלי הנקרא 'קידוד תוויות'. התהליך ממיר ערכים </a:t>
            </a:r>
            <a:r>
              <a:rPr lang="he-IL" dirty="0" err="1"/>
              <a:t>קטגוריילים</a:t>
            </a:r>
            <a:r>
              <a:rPr lang="he-IL" dirty="0"/>
              <a:t> לפורמט מספרי, מאפשר למודלי למידת המכונה שלנו לעבד אותם ביעילות. כל קטגוריה ייחודית מקבלת תווית מספרית. לדוגמה, צבעי קישור שופטים לערכים מספריים ספציפיים.</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11</a:t>
            </a:fld>
            <a:endParaRPr lang="he-IL"/>
          </a:p>
        </p:txBody>
      </p:sp>
    </p:spTree>
    <p:extLst>
      <p:ext uri="{BB962C8B-B14F-4D97-AF65-F5344CB8AC3E}">
        <p14:creationId xmlns:p14="http://schemas.microsoft.com/office/powerpoint/2010/main" val="3709662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עיבוד מראש של נתוני טקסט הינו שלב קריטי בתהליך של המרת טקסט לא מסודר ולא מבוסס לפורמט נקי ומבוסס המתאים לניתוח. השלב הזה אינו משפר רק את קריאות המכונה, אלא גם מאחזר דפוסים משמעותיים, מה שמשפר את ביצועי המודל. הטכניקות הכלולות כוללות ניקוי להסרת רעשים, </a:t>
            </a:r>
            <a:r>
              <a:rPr lang="he-IL" dirty="0" err="1"/>
              <a:t>טוקניזציה</a:t>
            </a:r>
            <a:r>
              <a:rPr lang="he-IL" dirty="0"/>
              <a:t> לניתוח ברמת המילה, והסרת מילים תומכות כדי להתמקד במילים המובילות תוכן. על ידי הפשטת נתוני הטקסט, אנו מאפשרים ניתוח ויבוא מועיל של הנתונים.</a:t>
            </a:r>
          </a:p>
        </p:txBody>
      </p:sp>
      <p:sp>
        <p:nvSpPr>
          <p:cNvPr id="4" name="מציין מיקום של מספר שקופית 3"/>
          <p:cNvSpPr>
            <a:spLocks noGrp="1"/>
          </p:cNvSpPr>
          <p:nvPr>
            <p:ph type="sldNum" sz="quarter" idx="5"/>
          </p:nvPr>
        </p:nvSpPr>
        <p:spPr/>
        <p:txBody>
          <a:bodyPr/>
          <a:lstStyle/>
          <a:p>
            <a:fld id="{2A673AF7-8862-4598-9781-E5AE226FD7F5}" type="slidenum">
              <a:rPr lang="he-IL" smtClean="0"/>
              <a:t>12</a:t>
            </a:fld>
            <a:endParaRPr lang="he-IL"/>
          </a:p>
        </p:txBody>
      </p:sp>
    </p:spTree>
    <p:extLst>
      <p:ext uri="{BB962C8B-B14F-4D97-AF65-F5344CB8AC3E}">
        <p14:creationId xmlns:p14="http://schemas.microsoft.com/office/powerpoint/2010/main" val="312979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4373372" y="3306099"/>
            <a:ext cx="9541256" cy="5514051"/>
          </a:xfrm>
          <a:custGeom>
            <a:avLst/>
            <a:gdLst/>
            <a:ahLst/>
            <a:cxnLst/>
            <a:rect l="l" t="t" r="r" b="b"/>
            <a:pathLst>
              <a:path w="9541256" h="5514051">
                <a:moveTo>
                  <a:pt x="0" y="0"/>
                </a:moveTo>
                <a:lnTo>
                  <a:pt x="9541256" y="0"/>
                </a:lnTo>
                <a:lnTo>
                  <a:pt x="9541256" y="5514051"/>
                </a:lnTo>
                <a:lnTo>
                  <a:pt x="0" y="551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028700" y="9777645"/>
            <a:ext cx="16230600" cy="0"/>
          </a:xfrm>
          <a:prstGeom prst="line">
            <a:avLst/>
          </a:prstGeom>
          <a:ln w="19050" cap="rnd">
            <a:solidFill>
              <a:srgbClr val="243B3B"/>
            </a:solidFill>
            <a:prstDash val="solid"/>
            <a:headEnd type="none" w="sm" len="sm"/>
            <a:tailEnd type="none" w="sm" len="sm"/>
          </a:ln>
        </p:spPr>
      </p:sp>
      <p:sp>
        <p:nvSpPr>
          <p:cNvPr id="4" name="Freeform 4"/>
          <p:cNvSpPr/>
          <p:nvPr/>
        </p:nvSpPr>
        <p:spPr>
          <a:xfrm rot="1419500">
            <a:off x="14594415" y="4003876"/>
            <a:ext cx="2395619" cy="1916495"/>
          </a:xfrm>
          <a:custGeom>
            <a:avLst/>
            <a:gdLst/>
            <a:ahLst/>
            <a:cxnLst/>
            <a:rect l="l" t="t" r="r" b="b"/>
            <a:pathLst>
              <a:path w="2395619" h="1916495">
                <a:moveTo>
                  <a:pt x="0" y="0"/>
                </a:moveTo>
                <a:lnTo>
                  <a:pt x="2395619" y="0"/>
                </a:lnTo>
                <a:lnTo>
                  <a:pt x="2395619" y="1916495"/>
                </a:lnTo>
                <a:lnTo>
                  <a:pt x="0" y="1916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91805" y="831040"/>
            <a:ext cx="17451212" cy="3172837"/>
          </a:xfrm>
          <a:prstGeom prst="rect">
            <a:avLst/>
          </a:prstGeom>
        </p:spPr>
        <p:txBody>
          <a:bodyPr lIns="0" tIns="0" rIns="0" bIns="0" rtlCol="0" anchor="t">
            <a:spAutoFit/>
          </a:bodyPr>
          <a:lstStyle/>
          <a:p>
            <a:pPr algn="ctr">
              <a:lnSpc>
                <a:spcPts val="8015"/>
              </a:lnSpc>
            </a:pPr>
            <a:r>
              <a:rPr lang="en-US" sz="5725">
                <a:solidFill>
                  <a:srgbClr val="FF66C4"/>
                </a:solidFill>
                <a:latin typeface="Agrandir Grand Heavy"/>
              </a:rPr>
              <a:t>Gender Classification based on Twitter Profile</a:t>
            </a:r>
          </a:p>
          <a:p>
            <a:pPr algn="ctr">
              <a:lnSpc>
                <a:spcPts val="8015"/>
              </a:lnSpc>
            </a:pPr>
            <a:endParaRPr lang="en-US" sz="5725">
              <a:solidFill>
                <a:srgbClr val="FF66C4"/>
              </a:solidFill>
              <a:latin typeface="Agrandir Grand Heavy"/>
            </a:endParaRPr>
          </a:p>
        </p:txBody>
      </p:sp>
      <p:sp>
        <p:nvSpPr>
          <p:cNvPr id="6" name="TextBox 6"/>
          <p:cNvSpPr txBox="1"/>
          <p:nvPr/>
        </p:nvSpPr>
        <p:spPr>
          <a:xfrm>
            <a:off x="197548" y="6311146"/>
            <a:ext cx="4756223" cy="1419555"/>
          </a:xfrm>
          <a:prstGeom prst="rect">
            <a:avLst/>
          </a:prstGeom>
        </p:spPr>
        <p:txBody>
          <a:bodyPr lIns="0" tIns="0" rIns="0" bIns="0" rtlCol="0" anchor="t">
            <a:spAutoFit/>
          </a:bodyPr>
          <a:lstStyle/>
          <a:p>
            <a:pPr>
              <a:lnSpc>
                <a:spcPts val="3760"/>
              </a:lnSpc>
              <a:spcBef>
                <a:spcPts val="2820"/>
              </a:spcBef>
            </a:pPr>
            <a:r>
              <a:rPr lang="en-US" sz="3760">
                <a:solidFill>
                  <a:srgbClr val="38B6FF"/>
                </a:solidFill>
                <a:latin typeface="Agrandir Grand Heavy"/>
              </a:rPr>
              <a:t>shahar dalal</a:t>
            </a:r>
          </a:p>
          <a:p>
            <a:pPr marL="0" lvl="0" indent="0">
              <a:lnSpc>
                <a:spcPts val="3760"/>
              </a:lnSpc>
              <a:spcBef>
                <a:spcPts val="2820"/>
              </a:spcBef>
            </a:pPr>
            <a:r>
              <a:rPr lang="en-US" sz="3760">
                <a:solidFill>
                  <a:srgbClr val="38B6FF"/>
                </a:solidFill>
                <a:latin typeface="Agrandir Grand Heavy"/>
              </a:rPr>
              <a:t>ofir galai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2188"/>
            <a:ext cx="15653549" cy="8404176"/>
            <a:chOff x="0" y="0"/>
            <a:chExt cx="4110228" cy="2206725"/>
          </a:xfrm>
        </p:grpSpPr>
        <p:sp>
          <p:nvSpPr>
            <p:cNvPr id="3" name="Freeform 3"/>
            <p:cNvSpPr/>
            <p:nvPr/>
          </p:nvSpPr>
          <p:spPr>
            <a:xfrm>
              <a:off x="41910" y="4318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009BD1"/>
            </a:solidFill>
          </p:spPr>
        </p:sp>
        <p:sp>
          <p:nvSpPr>
            <p:cNvPr id="4" name="Freeform 4"/>
            <p:cNvSpPr/>
            <p:nvPr/>
          </p:nvSpPr>
          <p:spPr>
            <a:xfrm>
              <a:off x="35560" y="35560"/>
              <a:ext cx="4074668" cy="2171165"/>
            </a:xfrm>
            <a:custGeom>
              <a:avLst/>
              <a:gdLst/>
              <a:ahLst/>
              <a:cxnLst/>
              <a:rect l="l" t="t" r="r" b="b"/>
              <a:pathLst>
                <a:path w="4074668" h="2171165">
                  <a:moveTo>
                    <a:pt x="4074668" y="2171165"/>
                  </a:moveTo>
                  <a:lnTo>
                    <a:pt x="0" y="2171165"/>
                  </a:lnTo>
                  <a:lnTo>
                    <a:pt x="0" y="0"/>
                  </a:lnTo>
                  <a:lnTo>
                    <a:pt x="4074668" y="0"/>
                  </a:lnTo>
                  <a:lnTo>
                    <a:pt x="4074668" y="2171165"/>
                  </a:lnTo>
                  <a:close/>
                  <a:moveTo>
                    <a:pt x="12700" y="2158465"/>
                  </a:moveTo>
                  <a:lnTo>
                    <a:pt x="4061968" y="2158465"/>
                  </a:lnTo>
                  <a:lnTo>
                    <a:pt x="4061968" y="12700"/>
                  </a:lnTo>
                  <a:lnTo>
                    <a:pt x="12700" y="12700"/>
                  </a:lnTo>
                  <a:lnTo>
                    <a:pt x="12700" y="2158465"/>
                  </a:lnTo>
                  <a:close/>
                </a:path>
              </a:pathLst>
            </a:custGeom>
            <a:solidFill>
              <a:srgbClr val="38B6FF"/>
            </a:solidFill>
          </p:spPr>
        </p:sp>
        <p:sp>
          <p:nvSpPr>
            <p:cNvPr id="5" name="Freeform 5"/>
            <p:cNvSpPr/>
            <p:nvPr/>
          </p:nvSpPr>
          <p:spPr>
            <a:xfrm>
              <a:off x="0" y="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FFFFFF"/>
            </a:solidFill>
          </p:spPr>
        </p:sp>
      </p:grpSp>
      <p:sp>
        <p:nvSpPr>
          <p:cNvPr id="6" name="Freeform 6"/>
          <p:cNvSpPr/>
          <p:nvPr/>
        </p:nvSpPr>
        <p:spPr>
          <a:xfrm>
            <a:off x="12704919" y="225935"/>
            <a:ext cx="5583081" cy="1997467"/>
          </a:xfrm>
          <a:custGeom>
            <a:avLst/>
            <a:gdLst/>
            <a:ahLst/>
            <a:cxnLst/>
            <a:rect l="l" t="t" r="r" b="b"/>
            <a:pathLst>
              <a:path w="5583081" h="1997467">
                <a:moveTo>
                  <a:pt x="0" y="0"/>
                </a:moveTo>
                <a:lnTo>
                  <a:pt x="5583081" y="0"/>
                </a:lnTo>
                <a:lnTo>
                  <a:pt x="5583081" y="1997468"/>
                </a:lnTo>
                <a:lnTo>
                  <a:pt x="0" y="1997468"/>
                </a:lnTo>
                <a:lnTo>
                  <a:pt x="0" y="0"/>
                </a:lnTo>
                <a:close/>
              </a:path>
            </a:pathLst>
          </a:custGeom>
          <a:blipFill>
            <a:blip r:embed="rId3"/>
            <a:stretch>
              <a:fillRect t="-26515" b="-26515"/>
            </a:stretch>
          </a:blipFill>
        </p:spPr>
      </p:sp>
      <p:sp>
        <p:nvSpPr>
          <p:cNvPr id="7" name="TextBox 7"/>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Feature Engineering</a:t>
            </a:r>
          </a:p>
        </p:txBody>
      </p:sp>
      <p:sp>
        <p:nvSpPr>
          <p:cNvPr id="8" name="TextBox 8"/>
          <p:cNvSpPr txBox="1"/>
          <p:nvPr/>
        </p:nvSpPr>
        <p:spPr>
          <a:xfrm>
            <a:off x="1178443" y="2090053"/>
            <a:ext cx="15354063" cy="3594224"/>
          </a:xfrm>
          <a:prstGeom prst="rect">
            <a:avLst/>
          </a:prstGeom>
        </p:spPr>
        <p:txBody>
          <a:bodyPr lIns="0" tIns="0" rIns="0" bIns="0" rtlCol="0" anchor="t">
            <a:spAutoFit/>
          </a:bodyPr>
          <a:lstStyle/>
          <a:p>
            <a:pPr algn="ctr">
              <a:lnSpc>
                <a:spcPts val="4018"/>
              </a:lnSpc>
            </a:pPr>
            <a:r>
              <a:rPr lang="en-US" sz="2870">
                <a:solidFill>
                  <a:srgbClr val="000000"/>
                </a:solidFill>
                <a:latin typeface="Agrandir Grand"/>
              </a:rPr>
              <a:t>Feature engineering is the process of creating new features or modifying existing features to improve the performance of models. Important: Significantly improve performance.</a:t>
            </a:r>
          </a:p>
          <a:p>
            <a:pPr algn="ctr">
              <a:lnSpc>
                <a:spcPts val="4018"/>
              </a:lnSpc>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a:p>
            <a:pPr marL="0" lvl="0" indent="0" algn="ctr">
              <a:lnSpc>
                <a:spcPts val="4018"/>
              </a:lnSpc>
              <a:spcBef>
                <a:spcPct val="0"/>
              </a:spcBef>
            </a:pPr>
            <a:endParaRPr lang="en-US" sz="2870">
              <a:solidFill>
                <a:srgbClr val="000000"/>
              </a:solidFill>
              <a:latin typeface="Agrandir Grand"/>
            </a:endParaRPr>
          </a:p>
        </p:txBody>
      </p:sp>
      <p:sp>
        <p:nvSpPr>
          <p:cNvPr id="9" name="TextBox 9"/>
          <p:cNvSpPr txBox="1"/>
          <p:nvPr/>
        </p:nvSpPr>
        <p:spPr>
          <a:xfrm>
            <a:off x="1351284" y="4217466"/>
            <a:ext cx="15008382" cy="4595001"/>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In our project, we've conjured up a new feature called "text_description."</a:t>
            </a:r>
          </a:p>
          <a:p>
            <a:pPr algn="ctr">
              <a:lnSpc>
                <a:spcPts val="3982"/>
              </a:lnSpc>
              <a:spcBef>
                <a:spcPct val="0"/>
              </a:spcBef>
            </a:pPr>
            <a:r>
              <a:rPr lang="en-US" sz="2844">
                <a:solidFill>
                  <a:srgbClr val="000000"/>
                </a:solidFill>
                <a:latin typeface="Agrandir Grand"/>
              </a:rPr>
              <a:t>It's a fusion of two crucial pieces of information—tweet text and profile description.</a:t>
            </a:r>
          </a:p>
          <a:p>
            <a:pPr algn="ctr">
              <a:lnSpc>
                <a:spcPts val="3982"/>
              </a:lnSpc>
              <a:spcBef>
                <a:spcPct val="0"/>
              </a:spcBef>
            </a:pPr>
            <a:r>
              <a:rPr lang="en-US" sz="2844">
                <a:solidFill>
                  <a:srgbClr val="000000"/>
                </a:solidFill>
                <a:latin typeface="Agrandir Grand"/>
              </a:rPr>
              <a:t>This amalgamation aims to capture more comprehensive insights about each Twitter user.</a:t>
            </a:r>
          </a:p>
          <a:p>
            <a:pPr algn="ctr">
              <a:lnSpc>
                <a:spcPts val="3982"/>
              </a:lnSpc>
              <a:spcBef>
                <a:spcPct val="0"/>
              </a:spcBef>
            </a:pPr>
            <a:r>
              <a:rPr lang="en-US" sz="2844">
                <a:solidFill>
                  <a:srgbClr val="000000"/>
                </a:solidFill>
                <a:latin typeface="Agrandir Grand"/>
              </a:rPr>
              <a:t>Combining the essence of what users share in their tweets with their profile descriptions enriches our dataset and equips us with a more potent tool for classification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2254915"/>
            <a:ext cx="15330966" cy="5777171"/>
            <a:chOff x="0" y="0"/>
            <a:chExt cx="4110228" cy="1548858"/>
          </a:xfrm>
        </p:grpSpPr>
        <p:sp>
          <p:nvSpPr>
            <p:cNvPr id="3" name="Freeform 3"/>
            <p:cNvSpPr/>
            <p:nvPr/>
          </p:nvSpPr>
          <p:spPr>
            <a:xfrm>
              <a:off x="41910" y="4318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009BD1"/>
            </a:solidFill>
          </p:spPr>
        </p:sp>
        <p:sp>
          <p:nvSpPr>
            <p:cNvPr id="4" name="Freeform 4"/>
            <p:cNvSpPr/>
            <p:nvPr/>
          </p:nvSpPr>
          <p:spPr>
            <a:xfrm>
              <a:off x="35560" y="35560"/>
              <a:ext cx="4074668" cy="1513298"/>
            </a:xfrm>
            <a:custGeom>
              <a:avLst/>
              <a:gdLst/>
              <a:ahLst/>
              <a:cxnLst/>
              <a:rect l="l" t="t" r="r" b="b"/>
              <a:pathLst>
                <a:path w="4074668" h="1513298">
                  <a:moveTo>
                    <a:pt x="4074668" y="1513298"/>
                  </a:moveTo>
                  <a:lnTo>
                    <a:pt x="0" y="1513298"/>
                  </a:lnTo>
                  <a:lnTo>
                    <a:pt x="0" y="0"/>
                  </a:lnTo>
                  <a:lnTo>
                    <a:pt x="4074668" y="0"/>
                  </a:lnTo>
                  <a:lnTo>
                    <a:pt x="4074668" y="1513298"/>
                  </a:lnTo>
                  <a:close/>
                  <a:moveTo>
                    <a:pt x="12700" y="1500598"/>
                  </a:moveTo>
                  <a:lnTo>
                    <a:pt x="4061968" y="1500598"/>
                  </a:lnTo>
                  <a:lnTo>
                    <a:pt x="4061968" y="12700"/>
                  </a:lnTo>
                  <a:lnTo>
                    <a:pt x="12700" y="12700"/>
                  </a:lnTo>
                  <a:lnTo>
                    <a:pt x="12700" y="1500598"/>
                  </a:lnTo>
                  <a:close/>
                </a:path>
              </a:pathLst>
            </a:custGeom>
            <a:solidFill>
              <a:srgbClr val="38B6FF"/>
            </a:solidFill>
          </p:spPr>
        </p:sp>
        <p:sp>
          <p:nvSpPr>
            <p:cNvPr id="5" name="Freeform 5"/>
            <p:cNvSpPr/>
            <p:nvPr/>
          </p:nvSpPr>
          <p:spPr>
            <a:xfrm>
              <a:off x="0" y="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FFFFFF"/>
            </a:solidFill>
          </p:spPr>
        </p:sp>
      </p:grpSp>
      <p:sp>
        <p:nvSpPr>
          <p:cNvPr id="6" name="Freeform 6"/>
          <p:cNvSpPr/>
          <p:nvPr/>
        </p:nvSpPr>
        <p:spPr>
          <a:xfrm>
            <a:off x="7898217" y="6962763"/>
            <a:ext cx="3147431" cy="3147431"/>
          </a:xfrm>
          <a:custGeom>
            <a:avLst/>
            <a:gdLst/>
            <a:ahLst/>
            <a:cxnLst/>
            <a:rect l="l" t="t" r="r" b="b"/>
            <a:pathLst>
              <a:path w="3147431" h="3147431">
                <a:moveTo>
                  <a:pt x="0" y="0"/>
                </a:moveTo>
                <a:lnTo>
                  <a:pt x="3147431" y="0"/>
                </a:lnTo>
                <a:lnTo>
                  <a:pt x="3147431" y="3147431"/>
                </a:lnTo>
                <a:lnTo>
                  <a:pt x="0" y="31474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478517" y="2660238"/>
            <a:ext cx="15008382"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Categorical properties represent qualitative variables without structured order. They present unique challenges in machine learning. Our dataset includes features such as "link_color" Label coding is our favorite tool to tame categorical data. It turns categorical values into a numerical format, allowing our machine learning models to process them. Each unique category is assigned a numeric label. For example, different link colors are mapped to specific numeric values</a:t>
            </a:r>
          </a:p>
        </p:txBody>
      </p:sp>
      <p:sp>
        <p:nvSpPr>
          <p:cNvPr id="8" name="TextBox 8"/>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Handling Categorical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2254915"/>
            <a:ext cx="15330966" cy="5777171"/>
            <a:chOff x="0" y="0"/>
            <a:chExt cx="4110228" cy="1548858"/>
          </a:xfrm>
        </p:grpSpPr>
        <p:sp>
          <p:nvSpPr>
            <p:cNvPr id="3" name="Freeform 3"/>
            <p:cNvSpPr/>
            <p:nvPr/>
          </p:nvSpPr>
          <p:spPr>
            <a:xfrm>
              <a:off x="41910" y="4318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009BD1"/>
            </a:solidFill>
          </p:spPr>
        </p:sp>
        <p:sp>
          <p:nvSpPr>
            <p:cNvPr id="4" name="Freeform 4"/>
            <p:cNvSpPr/>
            <p:nvPr/>
          </p:nvSpPr>
          <p:spPr>
            <a:xfrm>
              <a:off x="35560" y="35560"/>
              <a:ext cx="4074668" cy="1513298"/>
            </a:xfrm>
            <a:custGeom>
              <a:avLst/>
              <a:gdLst/>
              <a:ahLst/>
              <a:cxnLst/>
              <a:rect l="l" t="t" r="r" b="b"/>
              <a:pathLst>
                <a:path w="4074668" h="1513298">
                  <a:moveTo>
                    <a:pt x="4074668" y="1513298"/>
                  </a:moveTo>
                  <a:lnTo>
                    <a:pt x="0" y="1513298"/>
                  </a:lnTo>
                  <a:lnTo>
                    <a:pt x="0" y="0"/>
                  </a:lnTo>
                  <a:lnTo>
                    <a:pt x="4074668" y="0"/>
                  </a:lnTo>
                  <a:lnTo>
                    <a:pt x="4074668" y="1513298"/>
                  </a:lnTo>
                  <a:close/>
                  <a:moveTo>
                    <a:pt x="12700" y="1500598"/>
                  </a:moveTo>
                  <a:lnTo>
                    <a:pt x="4061968" y="1500598"/>
                  </a:lnTo>
                  <a:lnTo>
                    <a:pt x="4061968" y="12700"/>
                  </a:lnTo>
                  <a:lnTo>
                    <a:pt x="12700" y="12700"/>
                  </a:lnTo>
                  <a:lnTo>
                    <a:pt x="12700" y="1500598"/>
                  </a:lnTo>
                  <a:close/>
                </a:path>
              </a:pathLst>
            </a:custGeom>
            <a:solidFill>
              <a:srgbClr val="38B6FF"/>
            </a:solidFill>
          </p:spPr>
        </p:sp>
        <p:sp>
          <p:nvSpPr>
            <p:cNvPr id="5" name="Freeform 5"/>
            <p:cNvSpPr/>
            <p:nvPr/>
          </p:nvSpPr>
          <p:spPr>
            <a:xfrm>
              <a:off x="0" y="0"/>
              <a:ext cx="4061968" cy="1500598"/>
            </a:xfrm>
            <a:custGeom>
              <a:avLst/>
              <a:gdLst/>
              <a:ahLst/>
              <a:cxnLst/>
              <a:rect l="l" t="t" r="r" b="b"/>
              <a:pathLst>
                <a:path w="4061968" h="1500598">
                  <a:moveTo>
                    <a:pt x="0" y="0"/>
                  </a:moveTo>
                  <a:lnTo>
                    <a:pt x="4061968" y="0"/>
                  </a:lnTo>
                  <a:lnTo>
                    <a:pt x="4061968" y="1500598"/>
                  </a:lnTo>
                  <a:lnTo>
                    <a:pt x="0" y="1500598"/>
                  </a:lnTo>
                  <a:close/>
                </a:path>
              </a:pathLst>
            </a:custGeom>
            <a:solidFill>
              <a:srgbClr val="FFFFFF"/>
            </a:solidFill>
          </p:spPr>
        </p:sp>
      </p:grpSp>
      <p:sp>
        <p:nvSpPr>
          <p:cNvPr id="6" name="Freeform 6"/>
          <p:cNvSpPr/>
          <p:nvPr/>
        </p:nvSpPr>
        <p:spPr>
          <a:xfrm>
            <a:off x="12341100" y="6962763"/>
            <a:ext cx="4918200" cy="2766487"/>
          </a:xfrm>
          <a:custGeom>
            <a:avLst/>
            <a:gdLst/>
            <a:ahLst/>
            <a:cxnLst/>
            <a:rect l="l" t="t" r="r" b="b"/>
            <a:pathLst>
              <a:path w="4918200" h="2766487">
                <a:moveTo>
                  <a:pt x="0" y="0"/>
                </a:moveTo>
                <a:lnTo>
                  <a:pt x="4918200" y="0"/>
                </a:lnTo>
                <a:lnTo>
                  <a:pt x="4918200" y="2766488"/>
                </a:lnTo>
                <a:lnTo>
                  <a:pt x="0" y="2766488"/>
                </a:lnTo>
                <a:lnTo>
                  <a:pt x="0" y="0"/>
                </a:lnTo>
                <a:close/>
              </a:path>
            </a:pathLst>
          </a:custGeom>
          <a:blipFill>
            <a:blip r:embed="rId3"/>
            <a:stretch>
              <a:fillRect/>
            </a:stretch>
          </a:blipFill>
        </p:spPr>
      </p:sp>
      <p:sp>
        <p:nvSpPr>
          <p:cNvPr id="7" name="TextBox 7"/>
          <p:cNvSpPr txBox="1"/>
          <p:nvPr/>
        </p:nvSpPr>
        <p:spPr>
          <a:xfrm>
            <a:off x="1478517" y="2660238"/>
            <a:ext cx="15008382" cy="4090176"/>
          </a:xfrm>
          <a:prstGeom prst="rect">
            <a:avLst/>
          </a:prstGeom>
        </p:spPr>
        <p:txBody>
          <a:bodyPr lIns="0" tIns="0" rIns="0" bIns="0" rtlCol="0" anchor="t">
            <a:spAutoFit/>
          </a:bodyPr>
          <a:lstStyle/>
          <a:p>
            <a:pPr algn="ctr">
              <a:lnSpc>
                <a:spcPts val="3982"/>
              </a:lnSpc>
            </a:pPr>
            <a:endParaRPr/>
          </a:p>
          <a:p>
            <a:pPr algn="ctr">
              <a:lnSpc>
                <a:spcPts val="3982"/>
              </a:lnSpc>
              <a:spcBef>
                <a:spcPct val="0"/>
              </a:spcBef>
            </a:pPr>
            <a:r>
              <a:rPr lang="en-US" sz="2844">
                <a:solidFill>
                  <a:srgbClr val="000000"/>
                </a:solidFill>
                <a:latin typeface="Agrandir Grand"/>
              </a:rPr>
              <a:t>Text data preprocessing is vital to convert messy, unstructured text into a clean, structured format for analysis. It enhances machine readability, extracts meaningful patterns, and boosts model performance. Techniques include cleaning to remove noise, tokenization for word-level analysis, and stopword removal to focus on content-carrying words, streamlining text data for effective analysis and modeling</a:t>
            </a:r>
          </a:p>
        </p:txBody>
      </p:sp>
      <p:sp>
        <p:nvSpPr>
          <p:cNvPr id="8" name="TextBox 8"/>
          <p:cNvSpPr txBox="1"/>
          <p:nvPr/>
        </p:nvSpPr>
        <p:spPr>
          <a:xfrm>
            <a:off x="199086" y="16385"/>
            <a:ext cx="8384892"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Text Data Preprocessing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1295169"/>
            <a:ext cx="15330966" cy="4071861"/>
            <a:chOff x="0" y="0"/>
            <a:chExt cx="4110228" cy="1091665"/>
          </a:xfrm>
        </p:grpSpPr>
        <p:sp>
          <p:nvSpPr>
            <p:cNvPr id="3" name="Freeform 3"/>
            <p:cNvSpPr/>
            <p:nvPr/>
          </p:nvSpPr>
          <p:spPr>
            <a:xfrm>
              <a:off x="41910" y="43180"/>
              <a:ext cx="4061968" cy="1043405"/>
            </a:xfrm>
            <a:custGeom>
              <a:avLst/>
              <a:gdLst/>
              <a:ahLst/>
              <a:cxnLst/>
              <a:rect l="l" t="t" r="r" b="b"/>
              <a:pathLst>
                <a:path w="4061968" h="1043405">
                  <a:moveTo>
                    <a:pt x="0" y="0"/>
                  </a:moveTo>
                  <a:lnTo>
                    <a:pt x="4061968" y="0"/>
                  </a:lnTo>
                  <a:lnTo>
                    <a:pt x="4061968" y="1043405"/>
                  </a:lnTo>
                  <a:lnTo>
                    <a:pt x="0" y="1043405"/>
                  </a:lnTo>
                  <a:close/>
                </a:path>
              </a:pathLst>
            </a:custGeom>
            <a:solidFill>
              <a:srgbClr val="009BD1"/>
            </a:solidFill>
          </p:spPr>
        </p:sp>
        <p:sp>
          <p:nvSpPr>
            <p:cNvPr id="4" name="Freeform 4"/>
            <p:cNvSpPr/>
            <p:nvPr/>
          </p:nvSpPr>
          <p:spPr>
            <a:xfrm>
              <a:off x="35560" y="35560"/>
              <a:ext cx="4074668" cy="1056105"/>
            </a:xfrm>
            <a:custGeom>
              <a:avLst/>
              <a:gdLst/>
              <a:ahLst/>
              <a:cxnLst/>
              <a:rect l="l" t="t" r="r" b="b"/>
              <a:pathLst>
                <a:path w="4074668" h="1056105">
                  <a:moveTo>
                    <a:pt x="4074668" y="1056105"/>
                  </a:moveTo>
                  <a:lnTo>
                    <a:pt x="0" y="1056105"/>
                  </a:lnTo>
                  <a:lnTo>
                    <a:pt x="0" y="0"/>
                  </a:lnTo>
                  <a:lnTo>
                    <a:pt x="4074668" y="0"/>
                  </a:lnTo>
                  <a:lnTo>
                    <a:pt x="4074668" y="1056105"/>
                  </a:lnTo>
                  <a:close/>
                  <a:moveTo>
                    <a:pt x="12700" y="1043405"/>
                  </a:moveTo>
                  <a:lnTo>
                    <a:pt x="4061968" y="1043405"/>
                  </a:lnTo>
                  <a:lnTo>
                    <a:pt x="4061968" y="12700"/>
                  </a:lnTo>
                  <a:lnTo>
                    <a:pt x="12700" y="12700"/>
                  </a:lnTo>
                  <a:lnTo>
                    <a:pt x="12700" y="1043405"/>
                  </a:lnTo>
                  <a:close/>
                </a:path>
              </a:pathLst>
            </a:custGeom>
            <a:solidFill>
              <a:srgbClr val="38B6FF"/>
            </a:solidFill>
          </p:spPr>
        </p:sp>
        <p:sp>
          <p:nvSpPr>
            <p:cNvPr id="5" name="Freeform 5"/>
            <p:cNvSpPr/>
            <p:nvPr/>
          </p:nvSpPr>
          <p:spPr>
            <a:xfrm>
              <a:off x="0" y="0"/>
              <a:ext cx="4061968" cy="1043405"/>
            </a:xfrm>
            <a:custGeom>
              <a:avLst/>
              <a:gdLst/>
              <a:ahLst/>
              <a:cxnLst/>
              <a:rect l="l" t="t" r="r" b="b"/>
              <a:pathLst>
                <a:path w="4061968" h="1043405">
                  <a:moveTo>
                    <a:pt x="0" y="0"/>
                  </a:moveTo>
                  <a:lnTo>
                    <a:pt x="4061968" y="0"/>
                  </a:lnTo>
                  <a:lnTo>
                    <a:pt x="4061968" y="1043405"/>
                  </a:lnTo>
                  <a:lnTo>
                    <a:pt x="0" y="1043405"/>
                  </a:lnTo>
                  <a:close/>
                </a:path>
              </a:pathLst>
            </a:custGeom>
            <a:solidFill>
              <a:srgbClr val="FFFFFF"/>
            </a:solidFill>
          </p:spPr>
        </p:sp>
      </p:grpSp>
      <p:sp>
        <p:nvSpPr>
          <p:cNvPr id="6" name="TextBox 6"/>
          <p:cNvSpPr txBox="1"/>
          <p:nvPr/>
        </p:nvSpPr>
        <p:spPr>
          <a:xfrm>
            <a:off x="1513147" y="1290406"/>
            <a:ext cx="15008382" cy="3585351"/>
          </a:xfrm>
          <a:prstGeom prst="rect">
            <a:avLst/>
          </a:prstGeom>
        </p:spPr>
        <p:txBody>
          <a:bodyPr lIns="0" tIns="0" rIns="0" bIns="0" rtlCol="0" anchor="t">
            <a:spAutoFit/>
          </a:bodyPr>
          <a:lstStyle/>
          <a:p>
            <a:pPr algn="ctr">
              <a:lnSpc>
                <a:spcPts val="3982"/>
              </a:lnSpc>
            </a:pPr>
            <a:r>
              <a:rPr lang="en-US" sz="2844">
                <a:solidFill>
                  <a:srgbClr val="000000"/>
                </a:solidFill>
                <a:latin typeface="Agrandir Grand"/>
              </a:rPr>
              <a:t>Model building is a crucial phase for predictive algorithms, aiming to classify X users' gender. The arsenal includes Logistic Regression for simplicity, Random Forest for ensemble accuracy, Support Vector Machine for data separation, and Complement Naive Bayes for imbalanced datasets, all contributing to informed predictions in this pivotal phase.</a:t>
            </a:r>
          </a:p>
          <a:p>
            <a:pPr algn="ctr">
              <a:lnSpc>
                <a:spcPts val="3982"/>
              </a:lnSpc>
              <a:spcBef>
                <a:spcPct val="0"/>
              </a:spcBef>
            </a:pPr>
            <a:r>
              <a:rPr lang="en-US" sz="2844">
                <a:solidFill>
                  <a:srgbClr val="000000"/>
                </a:solidFill>
                <a:latin typeface="Agrandir Grand"/>
              </a:rPr>
              <a:t>we also use another model that use neural network</a:t>
            </a:r>
          </a:p>
        </p:txBody>
      </p:sp>
      <p:sp>
        <p:nvSpPr>
          <p:cNvPr id="7" name="TextBox 7"/>
          <p:cNvSpPr txBox="1"/>
          <p:nvPr/>
        </p:nvSpPr>
        <p:spPr>
          <a:xfrm>
            <a:off x="340652" y="276759"/>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Model Building</a:t>
            </a:r>
          </a:p>
        </p:txBody>
      </p:sp>
      <p:sp>
        <p:nvSpPr>
          <p:cNvPr id="8" name="TextBox 8"/>
          <p:cNvSpPr txBox="1"/>
          <p:nvPr/>
        </p:nvSpPr>
        <p:spPr>
          <a:xfrm>
            <a:off x="759108" y="5276542"/>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Model Evaluation</a:t>
            </a:r>
          </a:p>
        </p:txBody>
      </p:sp>
      <p:grpSp>
        <p:nvGrpSpPr>
          <p:cNvPr id="9" name="Group 9"/>
          <p:cNvGrpSpPr/>
          <p:nvPr/>
        </p:nvGrpSpPr>
        <p:grpSpPr>
          <a:xfrm>
            <a:off x="1478517" y="6175890"/>
            <a:ext cx="15330966" cy="3913215"/>
            <a:chOff x="0" y="0"/>
            <a:chExt cx="4110228" cy="1049132"/>
          </a:xfrm>
        </p:grpSpPr>
        <p:sp>
          <p:nvSpPr>
            <p:cNvPr id="10" name="Freeform 10"/>
            <p:cNvSpPr/>
            <p:nvPr/>
          </p:nvSpPr>
          <p:spPr>
            <a:xfrm>
              <a:off x="41910" y="43180"/>
              <a:ext cx="4061968" cy="1000872"/>
            </a:xfrm>
            <a:custGeom>
              <a:avLst/>
              <a:gdLst/>
              <a:ahLst/>
              <a:cxnLst/>
              <a:rect l="l" t="t" r="r" b="b"/>
              <a:pathLst>
                <a:path w="4061968" h="1000872">
                  <a:moveTo>
                    <a:pt x="0" y="0"/>
                  </a:moveTo>
                  <a:lnTo>
                    <a:pt x="4061968" y="0"/>
                  </a:lnTo>
                  <a:lnTo>
                    <a:pt x="4061968" y="1000872"/>
                  </a:lnTo>
                  <a:lnTo>
                    <a:pt x="0" y="1000872"/>
                  </a:lnTo>
                  <a:close/>
                </a:path>
              </a:pathLst>
            </a:custGeom>
            <a:solidFill>
              <a:srgbClr val="009BD1"/>
            </a:solidFill>
          </p:spPr>
        </p:sp>
        <p:sp>
          <p:nvSpPr>
            <p:cNvPr id="11" name="Freeform 11"/>
            <p:cNvSpPr/>
            <p:nvPr/>
          </p:nvSpPr>
          <p:spPr>
            <a:xfrm>
              <a:off x="35560" y="35560"/>
              <a:ext cx="4074668" cy="1013572"/>
            </a:xfrm>
            <a:custGeom>
              <a:avLst/>
              <a:gdLst/>
              <a:ahLst/>
              <a:cxnLst/>
              <a:rect l="l" t="t" r="r" b="b"/>
              <a:pathLst>
                <a:path w="4074668" h="1013572">
                  <a:moveTo>
                    <a:pt x="4074668" y="1013572"/>
                  </a:moveTo>
                  <a:lnTo>
                    <a:pt x="0" y="1013572"/>
                  </a:lnTo>
                  <a:lnTo>
                    <a:pt x="0" y="0"/>
                  </a:lnTo>
                  <a:lnTo>
                    <a:pt x="4074668" y="0"/>
                  </a:lnTo>
                  <a:lnTo>
                    <a:pt x="4074668" y="1013572"/>
                  </a:lnTo>
                  <a:close/>
                  <a:moveTo>
                    <a:pt x="12700" y="1000872"/>
                  </a:moveTo>
                  <a:lnTo>
                    <a:pt x="4061968" y="1000872"/>
                  </a:lnTo>
                  <a:lnTo>
                    <a:pt x="4061968" y="12700"/>
                  </a:lnTo>
                  <a:lnTo>
                    <a:pt x="12700" y="12700"/>
                  </a:lnTo>
                  <a:lnTo>
                    <a:pt x="12700" y="1000872"/>
                  </a:lnTo>
                  <a:close/>
                </a:path>
              </a:pathLst>
            </a:custGeom>
            <a:solidFill>
              <a:srgbClr val="38B6FF"/>
            </a:solidFill>
          </p:spPr>
        </p:sp>
        <p:sp>
          <p:nvSpPr>
            <p:cNvPr id="12" name="Freeform 12"/>
            <p:cNvSpPr/>
            <p:nvPr/>
          </p:nvSpPr>
          <p:spPr>
            <a:xfrm>
              <a:off x="0" y="0"/>
              <a:ext cx="4061968" cy="1000872"/>
            </a:xfrm>
            <a:custGeom>
              <a:avLst/>
              <a:gdLst/>
              <a:ahLst/>
              <a:cxnLst/>
              <a:rect l="l" t="t" r="r" b="b"/>
              <a:pathLst>
                <a:path w="4061968" h="1000872">
                  <a:moveTo>
                    <a:pt x="0" y="0"/>
                  </a:moveTo>
                  <a:lnTo>
                    <a:pt x="4061968" y="0"/>
                  </a:lnTo>
                  <a:lnTo>
                    <a:pt x="4061968" y="1000872"/>
                  </a:lnTo>
                  <a:lnTo>
                    <a:pt x="0" y="1000872"/>
                  </a:lnTo>
                  <a:close/>
                </a:path>
              </a:pathLst>
            </a:custGeom>
            <a:solidFill>
              <a:srgbClr val="FFFFFF"/>
            </a:solidFill>
          </p:spPr>
        </p:sp>
      </p:grpSp>
      <p:sp>
        <p:nvSpPr>
          <p:cNvPr id="13" name="TextBox 13"/>
          <p:cNvSpPr txBox="1"/>
          <p:nvPr/>
        </p:nvSpPr>
        <p:spPr>
          <a:xfrm>
            <a:off x="1478517" y="6277909"/>
            <a:ext cx="15077641" cy="3585351"/>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Model evaluation is vital to ensure the accuracy and reliability of predictions. Without it, we risk deploying ineffective models. Evaluation metrics include Accuracy, a fundamental measure of overall correctness, Confusion Matrix for deeper insights, and Classification Report offering detailed metrics like precision, recall, F1-score, and support for each class, enhancing our understanding of model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424699" y="2254915"/>
            <a:ext cx="17139804" cy="5777171"/>
            <a:chOff x="0" y="0"/>
            <a:chExt cx="4595177" cy="1548858"/>
          </a:xfrm>
        </p:grpSpPr>
        <p:sp>
          <p:nvSpPr>
            <p:cNvPr id="3" name="Freeform 3"/>
            <p:cNvSpPr/>
            <p:nvPr/>
          </p:nvSpPr>
          <p:spPr>
            <a:xfrm>
              <a:off x="41910" y="43180"/>
              <a:ext cx="4546917" cy="1500598"/>
            </a:xfrm>
            <a:custGeom>
              <a:avLst/>
              <a:gdLst/>
              <a:ahLst/>
              <a:cxnLst/>
              <a:rect l="l" t="t" r="r" b="b"/>
              <a:pathLst>
                <a:path w="4546917" h="1500598">
                  <a:moveTo>
                    <a:pt x="0" y="0"/>
                  </a:moveTo>
                  <a:lnTo>
                    <a:pt x="4546917" y="0"/>
                  </a:lnTo>
                  <a:lnTo>
                    <a:pt x="4546917" y="1500598"/>
                  </a:lnTo>
                  <a:lnTo>
                    <a:pt x="0" y="1500598"/>
                  </a:lnTo>
                  <a:close/>
                </a:path>
              </a:pathLst>
            </a:custGeom>
            <a:solidFill>
              <a:srgbClr val="009BD1"/>
            </a:solidFill>
          </p:spPr>
        </p:sp>
        <p:sp>
          <p:nvSpPr>
            <p:cNvPr id="4" name="Freeform 4"/>
            <p:cNvSpPr/>
            <p:nvPr/>
          </p:nvSpPr>
          <p:spPr>
            <a:xfrm>
              <a:off x="35560" y="35560"/>
              <a:ext cx="4559617" cy="1513298"/>
            </a:xfrm>
            <a:custGeom>
              <a:avLst/>
              <a:gdLst/>
              <a:ahLst/>
              <a:cxnLst/>
              <a:rect l="l" t="t" r="r" b="b"/>
              <a:pathLst>
                <a:path w="4559617" h="1513298">
                  <a:moveTo>
                    <a:pt x="4559617" y="1513298"/>
                  </a:moveTo>
                  <a:lnTo>
                    <a:pt x="0" y="1513298"/>
                  </a:lnTo>
                  <a:lnTo>
                    <a:pt x="0" y="0"/>
                  </a:lnTo>
                  <a:lnTo>
                    <a:pt x="4559617" y="0"/>
                  </a:lnTo>
                  <a:lnTo>
                    <a:pt x="4559617" y="1513298"/>
                  </a:lnTo>
                  <a:close/>
                  <a:moveTo>
                    <a:pt x="12700" y="1500598"/>
                  </a:moveTo>
                  <a:lnTo>
                    <a:pt x="4546917" y="1500598"/>
                  </a:lnTo>
                  <a:lnTo>
                    <a:pt x="4546917" y="12700"/>
                  </a:lnTo>
                  <a:lnTo>
                    <a:pt x="12700" y="12700"/>
                  </a:lnTo>
                  <a:lnTo>
                    <a:pt x="12700" y="1500598"/>
                  </a:lnTo>
                  <a:close/>
                </a:path>
              </a:pathLst>
            </a:custGeom>
            <a:solidFill>
              <a:srgbClr val="38B6FF"/>
            </a:solidFill>
          </p:spPr>
        </p:sp>
        <p:sp>
          <p:nvSpPr>
            <p:cNvPr id="5" name="Freeform 5"/>
            <p:cNvSpPr/>
            <p:nvPr/>
          </p:nvSpPr>
          <p:spPr>
            <a:xfrm>
              <a:off x="0" y="0"/>
              <a:ext cx="4546917" cy="1500598"/>
            </a:xfrm>
            <a:custGeom>
              <a:avLst/>
              <a:gdLst/>
              <a:ahLst/>
              <a:cxnLst/>
              <a:rect l="l" t="t" r="r" b="b"/>
              <a:pathLst>
                <a:path w="4546917" h="1500598">
                  <a:moveTo>
                    <a:pt x="0" y="0"/>
                  </a:moveTo>
                  <a:lnTo>
                    <a:pt x="4546917" y="0"/>
                  </a:lnTo>
                  <a:lnTo>
                    <a:pt x="4546917" y="1500598"/>
                  </a:lnTo>
                  <a:lnTo>
                    <a:pt x="0" y="1500598"/>
                  </a:lnTo>
                  <a:close/>
                </a:path>
              </a:pathLst>
            </a:custGeom>
            <a:solidFill>
              <a:srgbClr val="FFFFFF"/>
            </a:solidFill>
          </p:spPr>
        </p:sp>
      </p:grpSp>
      <p:sp>
        <p:nvSpPr>
          <p:cNvPr id="6" name="Freeform 6"/>
          <p:cNvSpPr/>
          <p:nvPr/>
        </p:nvSpPr>
        <p:spPr>
          <a:xfrm>
            <a:off x="1828840" y="7126676"/>
            <a:ext cx="2714514" cy="2721317"/>
          </a:xfrm>
          <a:custGeom>
            <a:avLst/>
            <a:gdLst/>
            <a:ahLst/>
            <a:cxnLst/>
            <a:rect l="l" t="t" r="r" b="b"/>
            <a:pathLst>
              <a:path w="2714514" h="2721317">
                <a:moveTo>
                  <a:pt x="0" y="0"/>
                </a:moveTo>
                <a:lnTo>
                  <a:pt x="2714514" y="0"/>
                </a:lnTo>
                <a:lnTo>
                  <a:pt x="2714514" y="2721317"/>
                </a:lnTo>
                <a:lnTo>
                  <a:pt x="0" y="2721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24699" y="3036499"/>
            <a:ext cx="16690716"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Three approaches for feature input in classification are described: Text-Only, Concatenated (combining text and user descriptions), and Non-Text (using non-textual attributes). Each approach has distinct advantages and trade-offs. Text-Only is efficient for pure text but lacks user context. Concatenated captures both text and user info, offering balanced performance. Non-Text includes diverse attributes but ignores linguistic patterns. The choice depends on the specific goals and trade-offs in our classification task</a:t>
            </a:r>
          </a:p>
        </p:txBody>
      </p:sp>
      <p:sp>
        <p:nvSpPr>
          <p:cNvPr id="8" name="TextBox 8"/>
          <p:cNvSpPr txBox="1"/>
          <p:nvPr/>
        </p:nvSpPr>
        <p:spPr>
          <a:xfrm>
            <a:off x="260142" y="329553"/>
            <a:ext cx="15416015" cy="1739406"/>
          </a:xfrm>
          <a:prstGeom prst="rect">
            <a:avLst/>
          </a:prstGeom>
        </p:spPr>
        <p:txBody>
          <a:bodyPr lIns="0" tIns="0" rIns="0" bIns="0" rtlCol="0" anchor="t">
            <a:spAutoFit/>
          </a:bodyPr>
          <a:lstStyle/>
          <a:p>
            <a:pPr marL="0" lvl="0" indent="0" algn="ctr">
              <a:lnSpc>
                <a:spcPts val="4402"/>
              </a:lnSpc>
              <a:spcBef>
                <a:spcPct val="0"/>
              </a:spcBef>
            </a:pPr>
            <a:r>
              <a:rPr lang="en-US" sz="3144">
                <a:solidFill>
                  <a:srgbClr val="FF66C4"/>
                </a:solidFill>
                <a:latin typeface="Agrandir Grand Heavy"/>
              </a:rPr>
              <a:t>Model Comparison - Tweet-Text Only vs. Concatenating Description to Text vs. Non-Text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264850" y="1938451"/>
            <a:ext cx="11989519" cy="5366345"/>
            <a:chOff x="0" y="0"/>
            <a:chExt cx="3546404" cy="1587322"/>
          </a:xfrm>
        </p:grpSpPr>
        <p:sp>
          <p:nvSpPr>
            <p:cNvPr id="3" name="Freeform 3"/>
            <p:cNvSpPr/>
            <p:nvPr/>
          </p:nvSpPr>
          <p:spPr>
            <a:xfrm>
              <a:off x="41910" y="43180"/>
              <a:ext cx="3498144" cy="1539062"/>
            </a:xfrm>
            <a:custGeom>
              <a:avLst/>
              <a:gdLst/>
              <a:ahLst/>
              <a:cxnLst/>
              <a:rect l="l" t="t" r="r" b="b"/>
              <a:pathLst>
                <a:path w="3498144" h="1539062">
                  <a:moveTo>
                    <a:pt x="0" y="0"/>
                  </a:moveTo>
                  <a:lnTo>
                    <a:pt x="3498144" y="0"/>
                  </a:lnTo>
                  <a:lnTo>
                    <a:pt x="3498144" y="1539062"/>
                  </a:lnTo>
                  <a:lnTo>
                    <a:pt x="0" y="1539062"/>
                  </a:lnTo>
                  <a:close/>
                </a:path>
              </a:pathLst>
            </a:custGeom>
            <a:solidFill>
              <a:srgbClr val="009BD1"/>
            </a:solidFill>
          </p:spPr>
        </p:sp>
        <p:sp>
          <p:nvSpPr>
            <p:cNvPr id="4" name="Freeform 4"/>
            <p:cNvSpPr/>
            <p:nvPr/>
          </p:nvSpPr>
          <p:spPr>
            <a:xfrm>
              <a:off x="35560" y="35560"/>
              <a:ext cx="3510844" cy="1551762"/>
            </a:xfrm>
            <a:custGeom>
              <a:avLst/>
              <a:gdLst/>
              <a:ahLst/>
              <a:cxnLst/>
              <a:rect l="l" t="t" r="r" b="b"/>
              <a:pathLst>
                <a:path w="3510844" h="1551762">
                  <a:moveTo>
                    <a:pt x="3510844" y="1551762"/>
                  </a:moveTo>
                  <a:lnTo>
                    <a:pt x="0" y="1551762"/>
                  </a:lnTo>
                  <a:lnTo>
                    <a:pt x="0" y="0"/>
                  </a:lnTo>
                  <a:lnTo>
                    <a:pt x="3510844" y="0"/>
                  </a:lnTo>
                  <a:lnTo>
                    <a:pt x="3510844" y="1551762"/>
                  </a:lnTo>
                  <a:close/>
                  <a:moveTo>
                    <a:pt x="12700" y="1539062"/>
                  </a:moveTo>
                  <a:lnTo>
                    <a:pt x="3498144" y="1539062"/>
                  </a:lnTo>
                  <a:lnTo>
                    <a:pt x="3498144" y="12700"/>
                  </a:lnTo>
                  <a:lnTo>
                    <a:pt x="12700" y="12700"/>
                  </a:lnTo>
                  <a:lnTo>
                    <a:pt x="12700" y="1539062"/>
                  </a:lnTo>
                  <a:close/>
                </a:path>
              </a:pathLst>
            </a:custGeom>
            <a:solidFill>
              <a:srgbClr val="38B6FF"/>
            </a:solidFill>
          </p:spPr>
        </p:sp>
        <p:sp>
          <p:nvSpPr>
            <p:cNvPr id="5" name="Freeform 5"/>
            <p:cNvSpPr/>
            <p:nvPr/>
          </p:nvSpPr>
          <p:spPr>
            <a:xfrm>
              <a:off x="0" y="0"/>
              <a:ext cx="3498144" cy="1539062"/>
            </a:xfrm>
            <a:custGeom>
              <a:avLst/>
              <a:gdLst/>
              <a:ahLst/>
              <a:cxnLst/>
              <a:rect l="l" t="t" r="r" b="b"/>
              <a:pathLst>
                <a:path w="3498144" h="1539062">
                  <a:moveTo>
                    <a:pt x="0" y="0"/>
                  </a:moveTo>
                  <a:lnTo>
                    <a:pt x="3498144" y="0"/>
                  </a:lnTo>
                  <a:lnTo>
                    <a:pt x="3498144" y="1539062"/>
                  </a:lnTo>
                  <a:lnTo>
                    <a:pt x="0" y="1539062"/>
                  </a:lnTo>
                  <a:close/>
                </a:path>
              </a:pathLst>
            </a:custGeom>
            <a:solidFill>
              <a:srgbClr val="FFFFFF"/>
            </a:solidFill>
          </p:spPr>
        </p:sp>
      </p:grpSp>
      <p:sp>
        <p:nvSpPr>
          <p:cNvPr id="6" name="Freeform 6"/>
          <p:cNvSpPr/>
          <p:nvPr/>
        </p:nvSpPr>
        <p:spPr>
          <a:xfrm>
            <a:off x="12429293" y="2123420"/>
            <a:ext cx="5622594" cy="6012600"/>
          </a:xfrm>
          <a:custGeom>
            <a:avLst/>
            <a:gdLst/>
            <a:ahLst/>
            <a:cxnLst/>
            <a:rect l="l" t="t" r="r" b="b"/>
            <a:pathLst>
              <a:path w="5622594" h="6012600">
                <a:moveTo>
                  <a:pt x="0" y="0"/>
                </a:moveTo>
                <a:lnTo>
                  <a:pt x="5622594" y="0"/>
                </a:lnTo>
                <a:lnTo>
                  <a:pt x="5622594" y="6012600"/>
                </a:lnTo>
                <a:lnTo>
                  <a:pt x="0" y="6012600"/>
                </a:lnTo>
                <a:lnTo>
                  <a:pt x="0" y="0"/>
                </a:lnTo>
                <a:close/>
              </a:path>
            </a:pathLst>
          </a:custGeom>
          <a:blipFill>
            <a:blip r:embed="rId3"/>
            <a:stretch>
              <a:fillRect/>
            </a:stretch>
          </a:blipFill>
        </p:spPr>
      </p:sp>
      <p:sp>
        <p:nvSpPr>
          <p:cNvPr id="7" name="Freeform 7"/>
          <p:cNvSpPr/>
          <p:nvPr/>
        </p:nvSpPr>
        <p:spPr>
          <a:xfrm>
            <a:off x="31586" y="7106383"/>
            <a:ext cx="12456048" cy="2513238"/>
          </a:xfrm>
          <a:custGeom>
            <a:avLst/>
            <a:gdLst/>
            <a:ahLst/>
            <a:cxnLst/>
            <a:rect l="l" t="t" r="r" b="b"/>
            <a:pathLst>
              <a:path w="12456048" h="2513238">
                <a:moveTo>
                  <a:pt x="0" y="0"/>
                </a:moveTo>
                <a:lnTo>
                  <a:pt x="12456048" y="0"/>
                </a:lnTo>
                <a:lnTo>
                  <a:pt x="12456048" y="2513238"/>
                </a:lnTo>
                <a:lnTo>
                  <a:pt x="0" y="2513238"/>
                </a:lnTo>
                <a:lnTo>
                  <a:pt x="0" y="0"/>
                </a:lnTo>
                <a:close/>
              </a:path>
            </a:pathLst>
          </a:custGeom>
          <a:blipFill>
            <a:blip r:embed="rId4"/>
            <a:stretch>
              <a:fillRect/>
            </a:stretch>
          </a:blipFill>
        </p:spPr>
      </p:sp>
      <p:sp>
        <p:nvSpPr>
          <p:cNvPr id="8" name="TextBox 8"/>
          <p:cNvSpPr txBox="1"/>
          <p:nvPr/>
        </p:nvSpPr>
        <p:spPr>
          <a:xfrm>
            <a:off x="292998" y="1652386"/>
            <a:ext cx="11749022" cy="5453997"/>
          </a:xfrm>
          <a:prstGeom prst="rect">
            <a:avLst/>
          </a:prstGeom>
        </p:spPr>
        <p:txBody>
          <a:bodyPr lIns="0" tIns="0" rIns="0" bIns="0" rtlCol="0" anchor="t">
            <a:spAutoFit/>
          </a:bodyPr>
          <a:lstStyle/>
          <a:p>
            <a:pPr algn="ctr">
              <a:lnSpc>
                <a:spcPts val="3546"/>
              </a:lnSpc>
            </a:pPr>
            <a:endParaRPr/>
          </a:p>
          <a:p>
            <a:pPr algn="ctr">
              <a:lnSpc>
                <a:spcPts val="3546"/>
              </a:lnSpc>
              <a:spcBef>
                <a:spcPct val="0"/>
              </a:spcBef>
            </a:pPr>
            <a:r>
              <a:rPr lang="en-US" sz="2532">
                <a:solidFill>
                  <a:srgbClr val="000000"/>
                </a:solidFill>
                <a:latin typeface="Agrandir Grand"/>
              </a:rPr>
              <a:t>TF-IDF (Term Frequency-Inverse Document Frequency) is a method used to score words in text data for information relevance. It addresses the issue of common words having high scores by considering term frequency (how often a word appears in a document) and inverse document frequency (how unique a word is across all documents). The formula combines these two factors, with IDF giving more weight to rare terms. This process helps prioritize words that are more informative and less common in the corpus, making them more suitable for analysis and classification</a:t>
            </a:r>
          </a:p>
        </p:txBody>
      </p:sp>
      <p:sp>
        <p:nvSpPr>
          <p:cNvPr id="9" name="Freeform 9"/>
          <p:cNvSpPr/>
          <p:nvPr/>
        </p:nvSpPr>
        <p:spPr>
          <a:xfrm>
            <a:off x="444328" y="7466721"/>
            <a:ext cx="7642881" cy="981144"/>
          </a:xfrm>
          <a:custGeom>
            <a:avLst/>
            <a:gdLst/>
            <a:ahLst/>
            <a:cxnLst/>
            <a:rect l="l" t="t" r="r" b="b"/>
            <a:pathLst>
              <a:path w="7642881" h="981144">
                <a:moveTo>
                  <a:pt x="0" y="0"/>
                </a:moveTo>
                <a:lnTo>
                  <a:pt x="7642881" y="0"/>
                </a:lnTo>
                <a:lnTo>
                  <a:pt x="7642881" y="981144"/>
                </a:lnTo>
                <a:lnTo>
                  <a:pt x="0" y="981144"/>
                </a:lnTo>
                <a:lnTo>
                  <a:pt x="0" y="0"/>
                </a:lnTo>
                <a:close/>
              </a:path>
            </a:pathLst>
          </a:custGeom>
          <a:blipFill>
            <a:blip r:embed="rId5"/>
            <a:stretch>
              <a:fillRect b="-2404"/>
            </a:stretch>
          </a:blipFill>
        </p:spPr>
      </p:sp>
      <p:sp>
        <p:nvSpPr>
          <p:cNvPr id="10" name="Freeform 10"/>
          <p:cNvSpPr/>
          <p:nvPr/>
        </p:nvSpPr>
        <p:spPr>
          <a:xfrm>
            <a:off x="8087209" y="9095227"/>
            <a:ext cx="2829138" cy="1048788"/>
          </a:xfrm>
          <a:custGeom>
            <a:avLst/>
            <a:gdLst/>
            <a:ahLst/>
            <a:cxnLst/>
            <a:rect l="l" t="t" r="r" b="b"/>
            <a:pathLst>
              <a:path w="2829138" h="1048788">
                <a:moveTo>
                  <a:pt x="0" y="0"/>
                </a:moveTo>
                <a:lnTo>
                  <a:pt x="2829137" y="0"/>
                </a:lnTo>
                <a:lnTo>
                  <a:pt x="2829137" y="1048788"/>
                </a:lnTo>
                <a:lnTo>
                  <a:pt x="0" y="1048788"/>
                </a:lnTo>
                <a:lnTo>
                  <a:pt x="0" y="0"/>
                </a:lnTo>
                <a:close/>
              </a:path>
            </a:pathLst>
          </a:custGeom>
          <a:blipFill>
            <a:blip r:embed="rId6"/>
            <a:stretch>
              <a:fillRect/>
            </a:stretch>
          </a:blipFill>
        </p:spPr>
      </p:sp>
      <p:sp>
        <p:nvSpPr>
          <p:cNvPr id="11" name="TextBox 11"/>
          <p:cNvSpPr txBox="1"/>
          <p:nvPr/>
        </p:nvSpPr>
        <p:spPr>
          <a:xfrm>
            <a:off x="0" y="71639"/>
            <a:ext cx="12042020"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With Tweet-text Only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2131065"/>
            <a:ext cx="11649945" cy="6859636"/>
            <a:chOff x="0" y="0"/>
            <a:chExt cx="3464671" cy="2040043"/>
          </a:xfrm>
        </p:grpSpPr>
        <p:sp>
          <p:nvSpPr>
            <p:cNvPr id="3" name="Freeform 3"/>
            <p:cNvSpPr/>
            <p:nvPr/>
          </p:nvSpPr>
          <p:spPr>
            <a:xfrm>
              <a:off x="41910" y="43180"/>
              <a:ext cx="3416411" cy="1991783"/>
            </a:xfrm>
            <a:custGeom>
              <a:avLst/>
              <a:gdLst/>
              <a:ahLst/>
              <a:cxnLst/>
              <a:rect l="l" t="t" r="r" b="b"/>
              <a:pathLst>
                <a:path w="3416411" h="1991783">
                  <a:moveTo>
                    <a:pt x="0" y="0"/>
                  </a:moveTo>
                  <a:lnTo>
                    <a:pt x="3416411" y="0"/>
                  </a:lnTo>
                  <a:lnTo>
                    <a:pt x="3416411" y="1991783"/>
                  </a:lnTo>
                  <a:lnTo>
                    <a:pt x="0" y="1991783"/>
                  </a:lnTo>
                  <a:close/>
                </a:path>
              </a:pathLst>
            </a:custGeom>
            <a:solidFill>
              <a:srgbClr val="009BD1"/>
            </a:solidFill>
          </p:spPr>
        </p:sp>
        <p:sp>
          <p:nvSpPr>
            <p:cNvPr id="4" name="Freeform 4"/>
            <p:cNvSpPr/>
            <p:nvPr/>
          </p:nvSpPr>
          <p:spPr>
            <a:xfrm>
              <a:off x="35560" y="35560"/>
              <a:ext cx="3429111" cy="2004483"/>
            </a:xfrm>
            <a:custGeom>
              <a:avLst/>
              <a:gdLst/>
              <a:ahLst/>
              <a:cxnLst/>
              <a:rect l="l" t="t" r="r" b="b"/>
              <a:pathLst>
                <a:path w="3429111" h="2004483">
                  <a:moveTo>
                    <a:pt x="3429111" y="2004483"/>
                  </a:moveTo>
                  <a:lnTo>
                    <a:pt x="0" y="2004483"/>
                  </a:lnTo>
                  <a:lnTo>
                    <a:pt x="0" y="0"/>
                  </a:lnTo>
                  <a:lnTo>
                    <a:pt x="3429111" y="0"/>
                  </a:lnTo>
                  <a:lnTo>
                    <a:pt x="3429111" y="2004483"/>
                  </a:lnTo>
                  <a:close/>
                  <a:moveTo>
                    <a:pt x="12700" y="1991783"/>
                  </a:moveTo>
                  <a:lnTo>
                    <a:pt x="3416411" y="1991783"/>
                  </a:lnTo>
                  <a:lnTo>
                    <a:pt x="3416411" y="12700"/>
                  </a:lnTo>
                  <a:lnTo>
                    <a:pt x="12700" y="12700"/>
                  </a:lnTo>
                  <a:lnTo>
                    <a:pt x="12700" y="1991783"/>
                  </a:lnTo>
                  <a:close/>
                </a:path>
              </a:pathLst>
            </a:custGeom>
            <a:solidFill>
              <a:srgbClr val="38B6FF"/>
            </a:solidFill>
          </p:spPr>
        </p:sp>
        <p:sp>
          <p:nvSpPr>
            <p:cNvPr id="5" name="Freeform 5"/>
            <p:cNvSpPr/>
            <p:nvPr/>
          </p:nvSpPr>
          <p:spPr>
            <a:xfrm>
              <a:off x="0" y="0"/>
              <a:ext cx="3416411" cy="1991782"/>
            </a:xfrm>
            <a:custGeom>
              <a:avLst/>
              <a:gdLst/>
              <a:ahLst/>
              <a:cxnLst/>
              <a:rect l="l" t="t" r="r" b="b"/>
              <a:pathLst>
                <a:path w="3416411" h="1991782">
                  <a:moveTo>
                    <a:pt x="0" y="0"/>
                  </a:moveTo>
                  <a:lnTo>
                    <a:pt x="3416411" y="0"/>
                  </a:lnTo>
                  <a:lnTo>
                    <a:pt x="3416411" y="1991782"/>
                  </a:lnTo>
                  <a:lnTo>
                    <a:pt x="0" y="1991782"/>
                  </a:lnTo>
                  <a:close/>
                </a:path>
              </a:pathLst>
            </a:custGeom>
            <a:solidFill>
              <a:srgbClr val="FFFFFF"/>
            </a:solidFill>
          </p:spPr>
        </p:sp>
      </p:grpSp>
      <p:sp>
        <p:nvSpPr>
          <p:cNvPr id="6" name="Freeform 6"/>
          <p:cNvSpPr/>
          <p:nvPr/>
        </p:nvSpPr>
        <p:spPr>
          <a:xfrm>
            <a:off x="12182027" y="2258036"/>
            <a:ext cx="5673943" cy="6605694"/>
          </a:xfrm>
          <a:custGeom>
            <a:avLst/>
            <a:gdLst/>
            <a:ahLst/>
            <a:cxnLst/>
            <a:rect l="l" t="t" r="r" b="b"/>
            <a:pathLst>
              <a:path w="5673943" h="6605694">
                <a:moveTo>
                  <a:pt x="0" y="0"/>
                </a:moveTo>
                <a:lnTo>
                  <a:pt x="5673944" y="0"/>
                </a:lnTo>
                <a:lnTo>
                  <a:pt x="5673944" y="6605694"/>
                </a:lnTo>
                <a:lnTo>
                  <a:pt x="0" y="6605694"/>
                </a:lnTo>
                <a:lnTo>
                  <a:pt x="0" y="0"/>
                </a:lnTo>
                <a:close/>
              </a:path>
            </a:pathLst>
          </a:custGeom>
          <a:blipFill>
            <a:blip r:embed="rId3"/>
            <a:stretch>
              <a:fillRect/>
            </a:stretch>
          </a:blipFill>
        </p:spPr>
      </p:sp>
      <p:sp>
        <p:nvSpPr>
          <p:cNvPr id="7" name="TextBox 7"/>
          <p:cNvSpPr txBox="1"/>
          <p:nvPr/>
        </p:nvSpPr>
        <p:spPr>
          <a:xfrm>
            <a:off x="448144" y="2210507"/>
            <a:ext cx="11138905" cy="61094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In the data preprocessing steps, you've combined tweet text and user descriptions while maintaining readability. This enriched dataset now includes the concatenated feature for enhanced feature interpretation. To make the data suitable for machine learning, categorical gender labels were encoded into numerical values. Additionally, label encoding was applied to categorical features like link_color and sidebar_color using a frequency-based approach, improving feature representation without increasing dimensionality</a:t>
            </a:r>
          </a:p>
        </p:txBody>
      </p:sp>
      <p:sp>
        <p:nvSpPr>
          <p:cNvPr id="8" name="TextBox 8"/>
          <p:cNvSpPr txBox="1"/>
          <p:nvPr/>
        </p:nvSpPr>
        <p:spPr>
          <a:xfrm>
            <a:off x="598996" y="426493"/>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Concatenating description to 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2131065"/>
            <a:ext cx="11649945" cy="7473090"/>
            <a:chOff x="0" y="0"/>
            <a:chExt cx="3464671" cy="2222482"/>
          </a:xfrm>
        </p:grpSpPr>
        <p:sp>
          <p:nvSpPr>
            <p:cNvPr id="3" name="Freeform 3"/>
            <p:cNvSpPr/>
            <p:nvPr/>
          </p:nvSpPr>
          <p:spPr>
            <a:xfrm>
              <a:off x="41910" y="43180"/>
              <a:ext cx="3416411" cy="2174222"/>
            </a:xfrm>
            <a:custGeom>
              <a:avLst/>
              <a:gdLst/>
              <a:ahLst/>
              <a:cxnLst/>
              <a:rect l="l" t="t" r="r" b="b"/>
              <a:pathLst>
                <a:path w="3416411" h="2174222">
                  <a:moveTo>
                    <a:pt x="0" y="0"/>
                  </a:moveTo>
                  <a:lnTo>
                    <a:pt x="3416411" y="0"/>
                  </a:lnTo>
                  <a:lnTo>
                    <a:pt x="3416411" y="2174222"/>
                  </a:lnTo>
                  <a:lnTo>
                    <a:pt x="0" y="2174222"/>
                  </a:lnTo>
                  <a:close/>
                </a:path>
              </a:pathLst>
            </a:custGeom>
            <a:solidFill>
              <a:srgbClr val="009BD1"/>
            </a:solidFill>
          </p:spPr>
        </p:sp>
        <p:sp>
          <p:nvSpPr>
            <p:cNvPr id="4" name="Freeform 4"/>
            <p:cNvSpPr/>
            <p:nvPr/>
          </p:nvSpPr>
          <p:spPr>
            <a:xfrm>
              <a:off x="35560" y="35560"/>
              <a:ext cx="3429111" cy="2186923"/>
            </a:xfrm>
            <a:custGeom>
              <a:avLst/>
              <a:gdLst/>
              <a:ahLst/>
              <a:cxnLst/>
              <a:rect l="l" t="t" r="r" b="b"/>
              <a:pathLst>
                <a:path w="3429111" h="2186923">
                  <a:moveTo>
                    <a:pt x="3429111" y="2186923"/>
                  </a:moveTo>
                  <a:lnTo>
                    <a:pt x="0" y="2186923"/>
                  </a:lnTo>
                  <a:lnTo>
                    <a:pt x="0" y="0"/>
                  </a:lnTo>
                  <a:lnTo>
                    <a:pt x="3429111" y="0"/>
                  </a:lnTo>
                  <a:lnTo>
                    <a:pt x="3429111" y="2186923"/>
                  </a:lnTo>
                  <a:close/>
                  <a:moveTo>
                    <a:pt x="12700" y="2174223"/>
                  </a:moveTo>
                  <a:lnTo>
                    <a:pt x="3416411" y="2174223"/>
                  </a:lnTo>
                  <a:lnTo>
                    <a:pt x="3416411" y="12700"/>
                  </a:lnTo>
                  <a:lnTo>
                    <a:pt x="12700" y="12700"/>
                  </a:lnTo>
                  <a:lnTo>
                    <a:pt x="12700" y="2174223"/>
                  </a:lnTo>
                  <a:close/>
                </a:path>
              </a:pathLst>
            </a:custGeom>
            <a:solidFill>
              <a:srgbClr val="38B6FF"/>
            </a:solidFill>
          </p:spPr>
        </p:sp>
        <p:sp>
          <p:nvSpPr>
            <p:cNvPr id="5" name="Freeform 5"/>
            <p:cNvSpPr/>
            <p:nvPr/>
          </p:nvSpPr>
          <p:spPr>
            <a:xfrm>
              <a:off x="0" y="0"/>
              <a:ext cx="3416411" cy="2174223"/>
            </a:xfrm>
            <a:custGeom>
              <a:avLst/>
              <a:gdLst/>
              <a:ahLst/>
              <a:cxnLst/>
              <a:rect l="l" t="t" r="r" b="b"/>
              <a:pathLst>
                <a:path w="3416411" h="2174223">
                  <a:moveTo>
                    <a:pt x="0" y="0"/>
                  </a:moveTo>
                  <a:lnTo>
                    <a:pt x="3416411" y="0"/>
                  </a:lnTo>
                  <a:lnTo>
                    <a:pt x="3416411" y="2174223"/>
                  </a:lnTo>
                  <a:lnTo>
                    <a:pt x="0" y="2174223"/>
                  </a:lnTo>
                  <a:close/>
                </a:path>
              </a:pathLst>
            </a:custGeom>
            <a:solidFill>
              <a:srgbClr val="FFFFFF"/>
            </a:solidFill>
          </p:spPr>
        </p:sp>
      </p:grpSp>
      <p:sp>
        <p:nvSpPr>
          <p:cNvPr id="6" name="TextBox 6"/>
          <p:cNvSpPr txBox="1"/>
          <p:nvPr/>
        </p:nvSpPr>
        <p:spPr>
          <a:xfrm>
            <a:off x="521155" y="2225157"/>
            <a:ext cx="11252422" cy="7033143"/>
          </a:xfrm>
          <a:prstGeom prst="rect">
            <a:avLst/>
          </a:prstGeom>
        </p:spPr>
        <p:txBody>
          <a:bodyPr lIns="0" tIns="0" rIns="0" bIns="0" rtlCol="0" anchor="t">
            <a:spAutoFit/>
          </a:bodyPr>
          <a:lstStyle/>
          <a:p>
            <a:pPr algn="ctr">
              <a:lnSpc>
                <a:spcPts val="3668"/>
              </a:lnSpc>
              <a:spcBef>
                <a:spcPct val="0"/>
              </a:spcBef>
            </a:pPr>
            <a:r>
              <a:rPr lang="en-US" sz="2620">
                <a:solidFill>
                  <a:srgbClr val="000000"/>
                </a:solidFill>
                <a:latin typeface="Agrandir Grand"/>
              </a:rPr>
              <a:t>This phase involves integrating non-text features from the dataset for classification, providing additional information beyond text data. Categorical gender labels are transformed into numerical values for compatibility with machine learning algorithms. Categorical features like link_color and sidebar_color are handled using label encoding based on category frequency, enhancing feature representation without increasing dimensions. An ensemble classifier is employed, combining models trained on both text and non-text features to leverage their strengths. The accuracy score of this ensemble classifier is presented as a measure of model performance, emphasizing the effectiveness of combining text and non-text features for classification</a:t>
            </a:r>
          </a:p>
        </p:txBody>
      </p:sp>
      <p:sp>
        <p:nvSpPr>
          <p:cNvPr id="7" name="Freeform 7"/>
          <p:cNvSpPr/>
          <p:nvPr/>
        </p:nvSpPr>
        <p:spPr>
          <a:xfrm>
            <a:off x="12268836" y="2348982"/>
            <a:ext cx="5217195" cy="6453639"/>
          </a:xfrm>
          <a:custGeom>
            <a:avLst/>
            <a:gdLst/>
            <a:ahLst/>
            <a:cxnLst/>
            <a:rect l="l" t="t" r="r" b="b"/>
            <a:pathLst>
              <a:path w="5217195" h="6453639">
                <a:moveTo>
                  <a:pt x="0" y="0"/>
                </a:moveTo>
                <a:lnTo>
                  <a:pt x="5217194" y="0"/>
                </a:lnTo>
                <a:lnTo>
                  <a:pt x="5217194" y="6453640"/>
                </a:lnTo>
                <a:lnTo>
                  <a:pt x="0" y="6453640"/>
                </a:lnTo>
                <a:lnTo>
                  <a:pt x="0" y="0"/>
                </a:lnTo>
                <a:close/>
              </a:path>
            </a:pathLst>
          </a:custGeom>
          <a:blipFill>
            <a:blip r:embed="rId3"/>
            <a:stretch>
              <a:fillRect/>
            </a:stretch>
          </a:blipFill>
        </p:spPr>
      </p:sp>
      <p:sp>
        <p:nvSpPr>
          <p:cNvPr id="8" name="TextBox 8"/>
          <p:cNvSpPr txBox="1"/>
          <p:nvPr/>
        </p:nvSpPr>
        <p:spPr>
          <a:xfrm>
            <a:off x="322393" y="426493"/>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Classification Modeling - With Non-Text 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322393" y="1776211"/>
            <a:ext cx="12607927" cy="4220947"/>
            <a:chOff x="0" y="0"/>
            <a:chExt cx="5037004" cy="1686314"/>
          </a:xfrm>
        </p:grpSpPr>
        <p:sp>
          <p:nvSpPr>
            <p:cNvPr id="3" name="Freeform 3"/>
            <p:cNvSpPr/>
            <p:nvPr/>
          </p:nvSpPr>
          <p:spPr>
            <a:xfrm>
              <a:off x="41910" y="43180"/>
              <a:ext cx="4988743" cy="1638054"/>
            </a:xfrm>
            <a:custGeom>
              <a:avLst/>
              <a:gdLst/>
              <a:ahLst/>
              <a:cxnLst/>
              <a:rect l="l" t="t" r="r" b="b"/>
              <a:pathLst>
                <a:path w="4988743" h="1638054">
                  <a:moveTo>
                    <a:pt x="0" y="0"/>
                  </a:moveTo>
                  <a:lnTo>
                    <a:pt x="4988743" y="0"/>
                  </a:lnTo>
                  <a:lnTo>
                    <a:pt x="4988743" y="1638054"/>
                  </a:lnTo>
                  <a:lnTo>
                    <a:pt x="0" y="1638054"/>
                  </a:lnTo>
                  <a:close/>
                </a:path>
              </a:pathLst>
            </a:custGeom>
            <a:solidFill>
              <a:srgbClr val="009BD1"/>
            </a:solidFill>
          </p:spPr>
        </p:sp>
        <p:sp>
          <p:nvSpPr>
            <p:cNvPr id="4" name="Freeform 4"/>
            <p:cNvSpPr/>
            <p:nvPr/>
          </p:nvSpPr>
          <p:spPr>
            <a:xfrm>
              <a:off x="35560" y="35560"/>
              <a:ext cx="5001443" cy="1650754"/>
            </a:xfrm>
            <a:custGeom>
              <a:avLst/>
              <a:gdLst/>
              <a:ahLst/>
              <a:cxnLst/>
              <a:rect l="l" t="t" r="r" b="b"/>
              <a:pathLst>
                <a:path w="5001443" h="1650754">
                  <a:moveTo>
                    <a:pt x="5001443" y="1650754"/>
                  </a:moveTo>
                  <a:lnTo>
                    <a:pt x="0" y="1650754"/>
                  </a:lnTo>
                  <a:lnTo>
                    <a:pt x="0" y="0"/>
                  </a:lnTo>
                  <a:lnTo>
                    <a:pt x="5001443" y="0"/>
                  </a:lnTo>
                  <a:lnTo>
                    <a:pt x="5001443" y="1650754"/>
                  </a:lnTo>
                  <a:close/>
                  <a:moveTo>
                    <a:pt x="12700" y="1638054"/>
                  </a:moveTo>
                  <a:lnTo>
                    <a:pt x="4988743" y="1638054"/>
                  </a:lnTo>
                  <a:lnTo>
                    <a:pt x="4988743" y="12700"/>
                  </a:lnTo>
                  <a:lnTo>
                    <a:pt x="12700" y="12700"/>
                  </a:lnTo>
                  <a:lnTo>
                    <a:pt x="12700" y="1638054"/>
                  </a:lnTo>
                  <a:close/>
                </a:path>
              </a:pathLst>
            </a:custGeom>
            <a:solidFill>
              <a:srgbClr val="38B6FF"/>
            </a:solidFill>
          </p:spPr>
        </p:sp>
        <p:sp>
          <p:nvSpPr>
            <p:cNvPr id="5" name="Freeform 5"/>
            <p:cNvSpPr/>
            <p:nvPr/>
          </p:nvSpPr>
          <p:spPr>
            <a:xfrm>
              <a:off x="0" y="0"/>
              <a:ext cx="4988744" cy="1638054"/>
            </a:xfrm>
            <a:custGeom>
              <a:avLst/>
              <a:gdLst/>
              <a:ahLst/>
              <a:cxnLst/>
              <a:rect l="l" t="t" r="r" b="b"/>
              <a:pathLst>
                <a:path w="4988744" h="1638054">
                  <a:moveTo>
                    <a:pt x="0" y="0"/>
                  </a:moveTo>
                  <a:lnTo>
                    <a:pt x="4988744" y="0"/>
                  </a:lnTo>
                  <a:lnTo>
                    <a:pt x="4988744" y="1638054"/>
                  </a:lnTo>
                  <a:lnTo>
                    <a:pt x="0" y="1638054"/>
                  </a:lnTo>
                  <a:close/>
                </a:path>
              </a:pathLst>
            </a:custGeom>
            <a:solidFill>
              <a:srgbClr val="FFFFFF"/>
            </a:solidFill>
          </p:spPr>
        </p:sp>
      </p:grpSp>
      <p:sp>
        <p:nvSpPr>
          <p:cNvPr id="6" name="Freeform 6"/>
          <p:cNvSpPr/>
          <p:nvPr/>
        </p:nvSpPr>
        <p:spPr>
          <a:xfrm>
            <a:off x="14849751" y="-13867"/>
            <a:ext cx="3330205" cy="2048597"/>
          </a:xfrm>
          <a:custGeom>
            <a:avLst/>
            <a:gdLst/>
            <a:ahLst/>
            <a:cxnLst/>
            <a:rect l="l" t="t" r="r" b="b"/>
            <a:pathLst>
              <a:path w="3330205" h="2048597">
                <a:moveTo>
                  <a:pt x="0" y="0"/>
                </a:moveTo>
                <a:lnTo>
                  <a:pt x="3330205" y="0"/>
                </a:lnTo>
                <a:lnTo>
                  <a:pt x="3330205" y="2048597"/>
                </a:lnTo>
                <a:lnTo>
                  <a:pt x="0" y="2048597"/>
                </a:lnTo>
                <a:lnTo>
                  <a:pt x="0" y="0"/>
                </a:lnTo>
                <a:close/>
              </a:path>
            </a:pathLst>
          </a:custGeom>
          <a:blipFill>
            <a:blip r:embed="rId3"/>
            <a:stretch>
              <a:fillRect b="-8305"/>
            </a:stretch>
          </a:blipFill>
        </p:spPr>
      </p:sp>
      <p:sp>
        <p:nvSpPr>
          <p:cNvPr id="7" name="TextBox 7"/>
          <p:cNvSpPr txBox="1"/>
          <p:nvPr/>
        </p:nvSpPr>
        <p:spPr>
          <a:xfrm>
            <a:off x="767579" y="1938808"/>
            <a:ext cx="11472307" cy="3652792"/>
          </a:xfrm>
          <a:prstGeom prst="rect">
            <a:avLst/>
          </a:prstGeom>
        </p:spPr>
        <p:txBody>
          <a:bodyPr lIns="0" tIns="0" rIns="0" bIns="0" rtlCol="0" anchor="t">
            <a:spAutoFit/>
          </a:bodyPr>
          <a:lstStyle/>
          <a:p>
            <a:pPr algn="ctr">
              <a:lnSpc>
                <a:spcPts val="2847"/>
              </a:lnSpc>
              <a:spcBef>
                <a:spcPct val="0"/>
              </a:spcBef>
            </a:pPr>
            <a:r>
              <a:rPr lang="en-US" sz="2033">
                <a:solidFill>
                  <a:srgbClr val="000000"/>
                </a:solidFill>
                <a:latin typeface="Agrandir Grand"/>
              </a:rPr>
              <a:t>Ensembling techniques were applied in this project to enhance classification accuracy. When combining models trained on both text and non-text features, an ensemble achieved an accuracy of about 58.64%. In a separate experiment using ensemble classifiers for text data only, which included Logistic Regression, Complement Naive Bayes, and Support Vector Machine, an accuracy of approximately 66.27% was achieved. This underscores the potential for significant accuracy improvement through ensembling, especially when combining models from different data sources or using various algorithms. Further experimentation and fine-tuning could lead to even better results</a:t>
            </a:r>
          </a:p>
        </p:txBody>
      </p:sp>
      <p:sp>
        <p:nvSpPr>
          <p:cNvPr id="8" name="Freeform 8"/>
          <p:cNvSpPr/>
          <p:nvPr/>
        </p:nvSpPr>
        <p:spPr>
          <a:xfrm>
            <a:off x="10351630" y="5591600"/>
            <a:ext cx="6163224" cy="4558705"/>
          </a:xfrm>
          <a:custGeom>
            <a:avLst/>
            <a:gdLst/>
            <a:ahLst/>
            <a:cxnLst/>
            <a:rect l="l" t="t" r="r" b="b"/>
            <a:pathLst>
              <a:path w="6163224" h="4558705">
                <a:moveTo>
                  <a:pt x="0" y="0"/>
                </a:moveTo>
                <a:lnTo>
                  <a:pt x="6163223" y="0"/>
                </a:lnTo>
                <a:lnTo>
                  <a:pt x="6163223" y="4558705"/>
                </a:lnTo>
                <a:lnTo>
                  <a:pt x="0" y="4558705"/>
                </a:lnTo>
                <a:lnTo>
                  <a:pt x="0" y="0"/>
                </a:lnTo>
                <a:close/>
              </a:path>
            </a:pathLst>
          </a:custGeom>
          <a:blipFill>
            <a:blip r:embed="rId4"/>
            <a:stretch>
              <a:fillRect t="-904" b="-904"/>
            </a:stretch>
          </a:blipFill>
        </p:spPr>
      </p:sp>
      <p:sp>
        <p:nvSpPr>
          <p:cNvPr id="9" name="TextBox 9"/>
          <p:cNvSpPr txBox="1"/>
          <p:nvPr/>
        </p:nvSpPr>
        <p:spPr>
          <a:xfrm>
            <a:off x="-235944" y="71639"/>
            <a:ext cx="1508569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Ensembling: Combining Models for Improved Accuracy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1414231"/>
            <a:ext cx="15330966" cy="7122050"/>
            <a:chOff x="0" y="0"/>
            <a:chExt cx="4110228" cy="1909420"/>
          </a:xfrm>
        </p:grpSpPr>
        <p:sp>
          <p:nvSpPr>
            <p:cNvPr id="3" name="Freeform 3"/>
            <p:cNvSpPr/>
            <p:nvPr/>
          </p:nvSpPr>
          <p:spPr>
            <a:xfrm>
              <a:off x="41910" y="43180"/>
              <a:ext cx="4061968" cy="1861160"/>
            </a:xfrm>
            <a:custGeom>
              <a:avLst/>
              <a:gdLst/>
              <a:ahLst/>
              <a:cxnLst/>
              <a:rect l="l" t="t" r="r" b="b"/>
              <a:pathLst>
                <a:path w="4061968" h="1861160">
                  <a:moveTo>
                    <a:pt x="0" y="0"/>
                  </a:moveTo>
                  <a:lnTo>
                    <a:pt x="4061968" y="0"/>
                  </a:lnTo>
                  <a:lnTo>
                    <a:pt x="4061968" y="1861160"/>
                  </a:lnTo>
                  <a:lnTo>
                    <a:pt x="0" y="1861160"/>
                  </a:lnTo>
                  <a:close/>
                </a:path>
              </a:pathLst>
            </a:custGeom>
            <a:solidFill>
              <a:srgbClr val="009BD1"/>
            </a:solidFill>
          </p:spPr>
        </p:sp>
        <p:sp>
          <p:nvSpPr>
            <p:cNvPr id="4" name="Freeform 4"/>
            <p:cNvSpPr/>
            <p:nvPr/>
          </p:nvSpPr>
          <p:spPr>
            <a:xfrm>
              <a:off x="35560" y="35560"/>
              <a:ext cx="4074668" cy="1873860"/>
            </a:xfrm>
            <a:custGeom>
              <a:avLst/>
              <a:gdLst/>
              <a:ahLst/>
              <a:cxnLst/>
              <a:rect l="l" t="t" r="r" b="b"/>
              <a:pathLst>
                <a:path w="4074668" h="1873860">
                  <a:moveTo>
                    <a:pt x="4074668" y="1873860"/>
                  </a:moveTo>
                  <a:lnTo>
                    <a:pt x="0" y="1873860"/>
                  </a:lnTo>
                  <a:lnTo>
                    <a:pt x="0" y="0"/>
                  </a:lnTo>
                  <a:lnTo>
                    <a:pt x="4074668" y="0"/>
                  </a:lnTo>
                  <a:lnTo>
                    <a:pt x="4074668" y="1873860"/>
                  </a:lnTo>
                  <a:close/>
                  <a:moveTo>
                    <a:pt x="12700" y="1861160"/>
                  </a:moveTo>
                  <a:lnTo>
                    <a:pt x="4061968" y="1861160"/>
                  </a:lnTo>
                  <a:lnTo>
                    <a:pt x="4061968" y="12700"/>
                  </a:lnTo>
                  <a:lnTo>
                    <a:pt x="12700" y="12700"/>
                  </a:lnTo>
                  <a:lnTo>
                    <a:pt x="12700" y="1861160"/>
                  </a:lnTo>
                  <a:close/>
                </a:path>
              </a:pathLst>
            </a:custGeom>
            <a:solidFill>
              <a:srgbClr val="38B6FF"/>
            </a:solidFill>
          </p:spPr>
        </p:sp>
        <p:sp>
          <p:nvSpPr>
            <p:cNvPr id="5" name="Freeform 5"/>
            <p:cNvSpPr/>
            <p:nvPr/>
          </p:nvSpPr>
          <p:spPr>
            <a:xfrm>
              <a:off x="0" y="0"/>
              <a:ext cx="4061968" cy="1861160"/>
            </a:xfrm>
            <a:custGeom>
              <a:avLst/>
              <a:gdLst/>
              <a:ahLst/>
              <a:cxnLst/>
              <a:rect l="l" t="t" r="r" b="b"/>
              <a:pathLst>
                <a:path w="4061968" h="1861160">
                  <a:moveTo>
                    <a:pt x="0" y="0"/>
                  </a:moveTo>
                  <a:lnTo>
                    <a:pt x="4061968" y="0"/>
                  </a:lnTo>
                  <a:lnTo>
                    <a:pt x="4061968" y="1861160"/>
                  </a:lnTo>
                  <a:lnTo>
                    <a:pt x="0" y="1861160"/>
                  </a:lnTo>
                  <a:close/>
                </a:path>
              </a:pathLst>
            </a:custGeom>
            <a:solidFill>
              <a:srgbClr val="FFFFFF"/>
            </a:solidFill>
          </p:spPr>
        </p:sp>
      </p:grpSp>
      <p:sp>
        <p:nvSpPr>
          <p:cNvPr id="6" name="Freeform 6"/>
          <p:cNvSpPr/>
          <p:nvPr/>
        </p:nvSpPr>
        <p:spPr>
          <a:xfrm>
            <a:off x="549443" y="7377908"/>
            <a:ext cx="4031218" cy="2685799"/>
          </a:xfrm>
          <a:custGeom>
            <a:avLst/>
            <a:gdLst/>
            <a:ahLst/>
            <a:cxnLst/>
            <a:rect l="l" t="t" r="r" b="b"/>
            <a:pathLst>
              <a:path w="4031218" h="2685799">
                <a:moveTo>
                  <a:pt x="0" y="0"/>
                </a:moveTo>
                <a:lnTo>
                  <a:pt x="4031219" y="0"/>
                </a:lnTo>
                <a:lnTo>
                  <a:pt x="4031219" y="2685800"/>
                </a:lnTo>
                <a:lnTo>
                  <a:pt x="0" y="2685800"/>
                </a:lnTo>
                <a:lnTo>
                  <a:pt x="0" y="0"/>
                </a:lnTo>
                <a:close/>
              </a:path>
            </a:pathLst>
          </a:custGeom>
          <a:blipFill>
            <a:blip r:embed="rId3"/>
            <a:stretch>
              <a:fillRect/>
            </a:stretch>
          </a:blipFill>
        </p:spPr>
      </p:sp>
      <p:sp>
        <p:nvSpPr>
          <p:cNvPr id="7" name="TextBox 7"/>
          <p:cNvSpPr txBox="1"/>
          <p:nvPr/>
        </p:nvSpPr>
        <p:spPr>
          <a:xfrm>
            <a:off x="1478517" y="2179940"/>
            <a:ext cx="15008382" cy="5604651"/>
          </a:xfrm>
          <a:prstGeom prst="rect">
            <a:avLst/>
          </a:prstGeom>
        </p:spPr>
        <p:txBody>
          <a:bodyPr lIns="0" tIns="0" rIns="0" bIns="0" rtlCol="0" anchor="t">
            <a:spAutoFit/>
          </a:bodyPr>
          <a:lstStyle/>
          <a:p>
            <a:pPr algn="ctr">
              <a:lnSpc>
                <a:spcPts val="3982"/>
              </a:lnSpc>
            </a:pPr>
            <a:r>
              <a:rPr lang="en-US" sz="2844">
                <a:solidFill>
                  <a:srgbClr val="000000"/>
                </a:solidFill>
                <a:latin typeface="Agrandir Grand"/>
              </a:rPr>
              <a:t>Creates a simple neural network model with an embedding layer for word representation, a flattening layer, a dense layer with ReLU activation, a dropout layer for regularization, and a final dense layer with softmax activation for classification into three classes (male, female, brand).</a:t>
            </a:r>
          </a:p>
          <a:p>
            <a:pPr algn="ctr">
              <a:lnSpc>
                <a:spcPts val="3982"/>
              </a:lnSpc>
              <a:spcBef>
                <a:spcPct val="0"/>
              </a:spcBef>
            </a:pPr>
            <a:r>
              <a:rPr lang="en-US" sz="2844">
                <a:solidFill>
                  <a:srgbClr val="000000"/>
                </a:solidFill>
                <a:latin typeface="Agrandir Grand"/>
              </a:rPr>
              <a:t> this neural network model starts by embedding words into numerical vectors, applies non-linearity through ReLU activation, uses dropout for regularization, and outputs class probabilities for gender classification into three classes. It's designed to learn and capture patterns in the input text data to make predictions about the gender of X users</a:t>
            </a:r>
          </a:p>
        </p:txBody>
      </p:sp>
      <p:sp>
        <p:nvSpPr>
          <p:cNvPr id="8" name="Freeform 8"/>
          <p:cNvSpPr/>
          <p:nvPr/>
        </p:nvSpPr>
        <p:spPr>
          <a:xfrm>
            <a:off x="12308334" y="7291948"/>
            <a:ext cx="5830063" cy="2771760"/>
          </a:xfrm>
          <a:custGeom>
            <a:avLst/>
            <a:gdLst/>
            <a:ahLst/>
            <a:cxnLst/>
            <a:rect l="l" t="t" r="r" b="b"/>
            <a:pathLst>
              <a:path w="5830063" h="2771760">
                <a:moveTo>
                  <a:pt x="0" y="0"/>
                </a:moveTo>
                <a:lnTo>
                  <a:pt x="5830063" y="0"/>
                </a:lnTo>
                <a:lnTo>
                  <a:pt x="5830063" y="2771760"/>
                </a:lnTo>
                <a:lnTo>
                  <a:pt x="0" y="2771760"/>
                </a:lnTo>
                <a:lnTo>
                  <a:pt x="0" y="0"/>
                </a:lnTo>
                <a:close/>
              </a:path>
            </a:pathLst>
          </a:custGeom>
          <a:blipFill>
            <a:blip r:embed="rId4"/>
            <a:stretch>
              <a:fillRect/>
            </a:stretch>
          </a:blipFill>
        </p:spPr>
      </p:sp>
      <p:sp>
        <p:nvSpPr>
          <p:cNvPr id="9" name="TextBox 9"/>
          <p:cNvSpPr txBox="1"/>
          <p:nvPr/>
        </p:nvSpPr>
        <p:spPr>
          <a:xfrm>
            <a:off x="199086" y="129352"/>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neural networks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745645" y="2387551"/>
            <a:ext cx="9931026" cy="7068849"/>
            <a:chOff x="0" y="0"/>
            <a:chExt cx="3778198" cy="2689300"/>
          </a:xfrm>
        </p:grpSpPr>
        <p:sp>
          <p:nvSpPr>
            <p:cNvPr id="3" name="Freeform 3"/>
            <p:cNvSpPr/>
            <p:nvPr/>
          </p:nvSpPr>
          <p:spPr>
            <a:xfrm>
              <a:off x="41910" y="43180"/>
              <a:ext cx="3729938" cy="2641040"/>
            </a:xfrm>
            <a:custGeom>
              <a:avLst/>
              <a:gdLst/>
              <a:ahLst/>
              <a:cxnLst/>
              <a:rect l="l" t="t" r="r" b="b"/>
              <a:pathLst>
                <a:path w="3729938" h="2641040">
                  <a:moveTo>
                    <a:pt x="0" y="0"/>
                  </a:moveTo>
                  <a:lnTo>
                    <a:pt x="3729938" y="0"/>
                  </a:lnTo>
                  <a:lnTo>
                    <a:pt x="3729938" y="2641040"/>
                  </a:lnTo>
                  <a:lnTo>
                    <a:pt x="0" y="2641040"/>
                  </a:lnTo>
                  <a:close/>
                </a:path>
              </a:pathLst>
            </a:custGeom>
            <a:solidFill>
              <a:srgbClr val="009BD1"/>
            </a:solidFill>
          </p:spPr>
        </p:sp>
        <p:sp>
          <p:nvSpPr>
            <p:cNvPr id="4" name="Freeform 4"/>
            <p:cNvSpPr/>
            <p:nvPr/>
          </p:nvSpPr>
          <p:spPr>
            <a:xfrm>
              <a:off x="35560" y="35560"/>
              <a:ext cx="3742638" cy="2653740"/>
            </a:xfrm>
            <a:custGeom>
              <a:avLst/>
              <a:gdLst/>
              <a:ahLst/>
              <a:cxnLst/>
              <a:rect l="l" t="t" r="r" b="b"/>
              <a:pathLst>
                <a:path w="3742638" h="2653740">
                  <a:moveTo>
                    <a:pt x="3742638" y="2653740"/>
                  </a:moveTo>
                  <a:lnTo>
                    <a:pt x="0" y="2653740"/>
                  </a:lnTo>
                  <a:lnTo>
                    <a:pt x="0" y="0"/>
                  </a:lnTo>
                  <a:lnTo>
                    <a:pt x="3742638" y="0"/>
                  </a:lnTo>
                  <a:lnTo>
                    <a:pt x="3742638" y="2653740"/>
                  </a:lnTo>
                  <a:close/>
                  <a:moveTo>
                    <a:pt x="12700" y="2641040"/>
                  </a:moveTo>
                  <a:lnTo>
                    <a:pt x="3729938" y="2641040"/>
                  </a:lnTo>
                  <a:lnTo>
                    <a:pt x="3729938" y="12700"/>
                  </a:lnTo>
                  <a:lnTo>
                    <a:pt x="12700" y="12700"/>
                  </a:lnTo>
                  <a:lnTo>
                    <a:pt x="12700" y="2641040"/>
                  </a:lnTo>
                  <a:close/>
                </a:path>
              </a:pathLst>
            </a:custGeom>
            <a:solidFill>
              <a:srgbClr val="38B6FF"/>
            </a:solidFill>
          </p:spPr>
        </p:sp>
        <p:sp>
          <p:nvSpPr>
            <p:cNvPr id="5" name="Freeform 5"/>
            <p:cNvSpPr/>
            <p:nvPr/>
          </p:nvSpPr>
          <p:spPr>
            <a:xfrm>
              <a:off x="0" y="0"/>
              <a:ext cx="3729937" cy="2641040"/>
            </a:xfrm>
            <a:custGeom>
              <a:avLst/>
              <a:gdLst/>
              <a:ahLst/>
              <a:cxnLst/>
              <a:rect l="l" t="t" r="r" b="b"/>
              <a:pathLst>
                <a:path w="3729937" h="2641040">
                  <a:moveTo>
                    <a:pt x="0" y="0"/>
                  </a:moveTo>
                  <a:lnTo>
                    <a:pt x="3729937" y="0"/>
                  </a:lnTo>
                  <a:lnTo>
                    <a:pt x="3729937" y="2641040"/>
                  </a:lnTo>
                  <a:lnTo>
                    <a:pt x="0" y="2641040"/>
                  </a:lnTo>
                  <a:close/>
                </a:path>
              </a:pathLst>
            </a:custGeom>
            <a:solidFill>
              <a:srgbClr val="FFFFFF"/>
            </a:solidFill>
          </p:spPr>
        </p:sp>
      </p:grpSp>
      <p:grpSp>
        <p:nvGrpSpPr>
          <p:cNvPr id="6" name="Group 6"/>
          <p:cNvGrpSpPr>
            <a:grpSpLocks noChangeAspect="1"/>
          </p:cNvGrpSpPr>
          <p:nvPr/>
        </p:nvGrpSpPr>
        <p:grpSpPr>
          <a:xfrm>
            <a:off x="16086846" y="5143500"/>
            <a:ext cx="700966" cy="700966"/>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TextBox 8"/>
          <p:cNvSpPr txBox="1"/>
          <p:nvPr/>
        </p:nvSpPr>
        <p:spPr>
          <a:xfrm>
            <a:off x="14682067" y="9620027"/>
            <a:ext cx="2577233" cy="343810"/>
          </a:xfrm>
          <a:prstGeom prst="rect">
            <a:avLst/>
          </a:prstGeom>
        </p:spPr>
        <p:txBody>
          <a:bodyPr lIns="0" tIns="0" rIns="0" bIns="0" rtlCol="0" anchor="t">
            <a:spAutoFit/>
          </a:bodyPr>
          <a:lstStyle/>
          <a:p>
            <a:pPr algn="r">
              <a:lnSpc>
                <a:spcPts val="2892"/>
              </a:lnSpc>
            </a:pPr>
            <a:r>
              <a:rPr lang="en-US" sz="2410" spc="168">
                <a:solidFill>
                  <a:srgbClr val="000000"/>
                </a:solidFill>
                <a:latin typeface="Raleway"/>
              </a:rPr>
              <a:t>02</a:t>
            </a:r>
          </a:p>
        </p:txBody>
      </p:sp>
      <p:sp>
        <p:nvSpPr>
          <p:cNvPr id="9" name="AutoShape 9"/>
          <p:cNvSpPr/>
          <p:nvPr/>
        </p:nvSpPr>
        <p:spPr>
          <a:xfrm>
            <a:off x="4167385" y="9777645"/>
            <a:ext cx="12584782" cy="0"/>
          </a:xfrm>
          <a:prstGeom prst="line">
            <a:avLst/>
          </a:prstGeom>
          <a:ln w="19050" cap="rnd">
            <a:solidFill>
              <a:srgbClr val="243B3B"/>
            </a:solidFill>
            <a:prstDash val="solid"/>
            <a:headEnd type="none" w="sm" len="sm"/>
            <a:tailEnd type="none" w="sm" len="sm"/>
          </a:ln>
        </p:spPr>
      </p:sp>
      <p:sp>
        <p:nvSpPr>
          <p:cNvPr id="10" name="Freeform 10"/>
          <p:cNvSpPr/>
          <p:nvPr/>
        </p:nvSpPr>
        <p:spPr>
          <a:xfrm>
            <a:off x="16787813" y="383525"/>
            <a:ext cx="942975" cy="942975"/>
          </a:xfrm>
          <a:custGeom>
            <a:avLst/>
            <a:gdLst/>
            <a:ahLst/>
            <a:cxnLst/>
            <a:rect l="l" t="t" r="r" b="b"/>
            <a:pathLst>
              <a:path w="942975" h="942975">
                <a:moveTo>
                  <a:pt x="0" y="0"/>
                </a:moveTo>
                <a:lnTo>
                  <a:pt x="942975" y="0"/>
                </a:lnTo>
                <a:lnTo>
                  <a:pt x="942975" y="942975"/>
                </a:lnTo>
                <a:lnTo>
                  <a:pt x="0" y="9429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189899">
            <a:off x="14283313" y="1326500"/>
            <a:ext cx="3447475" cy="2296880"/>
          </a:xfrm>
          <a:custGeom>
            <a:avLst/>
            <a:gdLst/>
            <a:ahLst/>
            <a:cxnLst/>
            <a:rect l="l" t="t" r="r" b="b"/>
            <a:pathLst>
              <a:path w="3447475" h="2296880">
                <a:moveTo>
                  <a:pt x="0" y="0"/>
                </a:moveTo>
                <a:lnTo>
                  <a:pt x="3447475" y="0"/>
                </a:lnTo>
                <a:lnTo>
                  <a:pt x="3447475" y="2296880"/>
                </a:lnTo>
                <a:lnTo>
                  <a:pt x="0" y="2296880"/>
                </a:lnTo>
                <a:lnTo>
                  <a:pt x="0" y="0"/>
                </a:lnTo>
                <a:close/>
              </a:path>
            </a:pathLst>
          </a:custGeom>
          <a:blipFill>
            <a:blip r:embed="rId5"/>
            <a:stretch>
              <a:fillRect/>
            </a:stretch>
          </a:blipFill>
        </p:spPr>
      </p:sp>
      <p:sp>
        <p:nvSpPr>
          <p:cNvPr id="12" name="Freeform 12"/>
          <p:cNvSpPr/>
          <p:nvPr/>
        </p:nvSpPr>
        <p:spPr>
          <a:xfrm>
            <a:off x="10907133" y="4105348"/>
            <a:ext cx="5179713" cy="4489136"/>
          </a:xfrm>
          <a:custGeom>
            <a:avLst/>
            <a:gdLst/>
            <a:ahLst/>
            <a:cxnLst/>
            <a:rect l="l" t="t" r="r" b="b"/>
            <a:pathLst>
              <a:path w="5179713" h="4489136">
                <a:moveTo>
                  <a:pt x="0" y="0"/>
                </a:moveTo>
                <a:lnTo>
                  <a:pt x="5179713" y="0"/>
                </a:lnTo>
                <a:lnTo>
                  <a:pt x="5179713" y="4489136"/>
                </a:lnTo>
                <a:lnTo>
                  <a:pt x="0" y="4489136"/>
                </a:lnTo>
                <a:lnTo>
                  <a:pt x="0" y="0"/>
                </a:lnTo>
                <a:close/>
              </a:path>
            </a:pathLst>
          </a:custGeom>
          <a:blipFill>
            <a:blip r:embed="rId6"/>
            <a:stretch>
              <a:fillRect l="-15041" r="-15041"/>
            </a:stretch>
          </a:blipFill>
        </p:spPr>
      </p:sp>
      <p:sp>
        <p:nvSpPr>
          <p:cNvPr id="13" name="TextBox 13"/>
          <p:cNvSpPr txBox="1"/>
          <p:nvPr/>
        </p:nvSpPr>
        <p:spPr>
          <a:xfrm>
            <a:off x="1028700" y="320364"/>
            <a:ext cx="6768584" cy="1140448"/>
          </a:xfrm>
          <a:prstGeom prst="rect">
            <a:avLst/>
          </a:prstGeom>
        </p:spPr>
        <p:txBody>
          <a:bodyPr lIns="0" tIns="0" rIns="0" bIns="0" rtlCol="0" anchor="t">
            <a:spAutoFit/>
          </a:bodyPr>
          <a:lstStyle/>
          <a:p>
            <a:pPr marL="0" lvl="0" indent="0" algn="ctr">
              <a:lnSpc>
                <a:spcPts val="8015"/>
              </a:lnSpc>
              <a:spcBef>
                <a:spcPct val="0"/>
              </a:spcBef>
            </a:pPr>
            <a:r>
              <a:rPr lang="en-US" sz="5725" u="none" strike="noStrike">
                <a:solidFill>
                  <a:srgbClr val="FF66C4"/>
                </a:solidFill>
                <a:latin typeface="Agrandir Grand Heavy"/>
              </a:rPr>
              <a:t>Introduction</a:t>
            </a:r>
          </a:p>
        </p:txBody>
      </p:sp>
      <p:sp>
        <p:nvSpPr>
          <p:cNvPr id="14" name="TextBox 14"/>
          <p:cNvSpPr txBox="1"/>
          <p:nvPr/>
        </p:nvSpPr>
        <p:spPr>
          <a:xfrm>
            <a:off x="1126943" y="2555705"/>
            <a:ext cx="9168430" cy="4560342"/>
          </a:xfrm>
          <a:prstGeom prst="rect">
            <a:avLst/>
          </a:prstGeom>
        </p:spPr>
        <p:txBody>
          <a:bodyPr lIns="0" tIns="0" rIns="0" bIns="0" rtlCol="0" anchor="t">
            <a:spAutoFit/>
          </a:bodyPr>
          <a:lstStyle/>
          <a:p>
            <a:pPr algn="ctr">
              <a:lnSpc>
                <a:spcPts val="3267"/>
              </a:lnSpc>
              <a:spcBef>
                <a:spcPct val="0"/>
              </a:spcBef>
            </a:pPr>
            <a:r>
              <a:rPr lang="en-US" sz="2333">
                <a:solidFill>
                  <a:srgbClr val="000000"/>
                </a:solidFill>
                <a:latin typeface="Agrandir Grand"/>
              </a:rPr>
              <a:t>X (formerly known as Twitter) is a popular social networking platform for sharing 280-character messages known as tweets.</a:t>
            </a:r>
          </a:p>
          <a:p>
            <a:pPr algn="ctr">
              <a:lnSpc>
                <a:spcPts val="3267"/>
              </a:lnSpc>
              <a:spcBef>
                <a:spcPct val="0"/>
              </a:spcBef>
            </a:pPr>
            <a:endParaRPr lang="en-US" sz="2333">
              <a:solidFill>
                <a:srgbClr val="000000"/>
              </a:solidFill>
              <a:latin typeface="Agrandir Grand"/>
            </a:endParaRPr>
          </a:p>
          <a:p>
            <a:pPr algn="ctr">
              <a:lnSpc>
                <a:spcPts val="3267"/>
              </a:lnSpc>
              <a:spcBef>
                <a:spcPct val="0"/>
              </a:spcBef>
            </a:pPr>
            <a:r>
              <a:rPr lang="en-US" sz="2333">
                <a:solidFill>
                  <a:srgbClr val="000000"/>
                </a:solidFill>
                <a:latin typeface="Agrandir Grand"/>
              </a:rPr>
              <a:t>X has over 330 million monthly active users, with more than 66% being male and 34% female.</a:t>
            </a:r>
          </a:p>
          <a:p>
            <a:pPr algn="ctr">
              <a:lnSpc>
                <a:spcPts val="3267"/>
              </a:lnSpc>
              <a:spcBef>
                <a:spcPct val="0"/>
              </a:spcBef>
            </a:pPr>
            <a:endParaRPr lang="en-US" sz="2333">
              <a:solidFill>
                <a:srgbClr val="000000"/>
              </a:solidFill>
              <a:latin typeface="Agrandir Grand"/>
            </a:endParaRPr>
          </a:p>
          <a:p>
            <a:pPr algn="ctr">
              <a:lnSpc>
                <a:spcPts val="3267"/>
              </a:lnSpc>
              <a:spcBef>
                <a:spcPct val="0"/>
              </a:spcBef>
            </a:pPr>
            <a:r>
              <a:rPr lang="en-US" sz="2333">
                <a:solidFill>
                  <a:srgbClr val="000000"/>
                </a:solidFill>
                <a:latin typeface="Agrandir Grand Bold"/>
              </a:rPr>
              <a:t>Our project aims to classify X users' gender based on profile information and tweets.</a:t>
            </a:r>
          </a:p>
          <a:p>
            <a:pPr algn="ctr">
              <a:lnSpc>
                <a:spcPts val="3267"/>
              </a:lnSpc>
              <a:spcBef>
                <a:spcPct val="0"/>
              </a:spcBef>
            </a:pPr>
            <a:endParaRPr lang="en-US" sz="2333">
              <a:solidFill>
                <a:srgbClr val="000000"/>
              </a:solidFill>
              <a:latin typeface="Agrandir Grand Bold"/>
            </a:endParaRPr>
          </a:p>
          <a:p>
            <a:pPr algn="ctr">
              <a:lnSpc>
                <a:spcPts val="3267"/>
              </a:lnSpc>
              <a:spcBef>
                <a:spcPct val="0"/>
              </a:spcBef>
            </a:pPr>
            <a:endParaRPr lang="en-US" sz="2333">
              <a:solidFill>
                <a:srgbClr val="000000"/>
              </a:solidFill>
              <a:latin typeface="Agrandir Grand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3301781"/>
            <a:ext cx="15330966" cy="5328878"/>
            <a:chOff x="0" y="0"/>
            <a:chExt cx="4110228" cy="1428671"/>
          </a:xfrm>
        </p:grpSpPr>
        <p:sp>
          <p:nvSpPr>
            <p:cNvPr id="3" name="Freeform 3"/>
            <p:cNvSpPr/>
            <p:nvPr/>
          </p:nvSpPr>
          <p:spPr>
            <a:xfrm>
              <a:off x="41910" y="4318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009BD1"/>
            </a:solidFill>
          </p:spPr>
        </p:sp>
        <p:sp>
          <p:nvSpPr>
            <p:cNvPr id="4" name="Freeform 4"/>
            <p:cNvSpPr/>
            <p:nvPr/>
          </p:nvSpPr>
          <p:spPr>
            <a:xfrm>
              <a:off x="35560" y="35560"/>
              <a:ext cx="4074668" cy="1393111"/>
            </a:xfrm>
            <a:custGeom>
              <a:avLst/>
              <a:gdLst/>
              <a:ahLst/>
              <a:cxnLst/>
              <a:rect l="l" t="t" r="r" b="b"/>
              <a:pathLst>
                <a:path w="4074668" h="1393111">
                  <a:moveTo>
                    <a:pt x="4074668" y="1393111"/>
                  </a:moveTo>
                  <a:lnTo>
                    <a:pt x="0" y="1393111"/>
                  </a:lnTo>
                  <a:lnTo>
                    <a:pt x="0" y="0"/>
                  </a:lnTo>
                  <a:lnTo>
                    <a:pt x="4074668" y="0"/>
                  </a:lnTo>
                  <a:lnTo>
                    <a:pt x="4074668" y="1393111"/>
                  </a:lnTo>
                  <a:close/>
                  <a:moveTo>
                    <a:pt x="12700" y="1380411"/>
                  </a:moveTo>
                  <a:lnTo>
                    <a:pt x="4061968" y="1380411"/>
                  </a:lnTo>
                  <a:lnTo>
                    <a:pt x="4061968" y="12700"/>
                  </a:lnTo>
                  <a:lnTo>
                    <a:pt x="12700" y="12700"/>
                  </a:lnTo>
                  <a:lnTo>
                    <a:pt x="12700" y="1380411"/>
                  </a:lnTo>
                  <a:close/>
                </a:path>
              </a:pathLst>
            </a:custGeom>
            <a:solidFill>
              <a:srgbClr val="38B6FF"/>
            </a:solidFill>
          </p:spPr>
        </p:sp>
        <p:sp>
          <p:nvSpPr>
            <p:cNvPr id="5" name="Freeform 5"/>
            <p:cNvSpPr/>
            <p:nvPr/>
          </p:nvSpPr>
          <p:spPr>
            <a:xfrm>
              <a:off x="0" y="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FFFFFF"/>
            </a:solidFill>
          </p:spPr>
        </p:sp>
      </p:grpSp>
      <p:sp>
        <p:nvSpPr>
          <p:cNvPr id="6" name="Freeform 6"/>
          <p:cNvSpPr/>
          <p:nvPr/>
        </p:nvSpPr>
        <p:spPr>
          <a:xfrm>
            <a:off x="13430407" y="71825"/>
            <a:ext cx="4559939" cy="2718299"/>
          </a:xfrm>
          <a:custGeom>
            <a:avLst/>
            <a:gdLst/>
            <a:ahLst/>
            <a:cxnLst/>
            <a:rect l="l" t="t" r="r" b="b"/>
            <a:pathLst>
              <a:path w="4559939" h="2718299">
                <a:moveTo>
                  <a:pt x="0" y="0"/>
                </a:moveTo>
                <a:lnTo>
                  <a:pt x="4559938" y="0"/>
                </a:lnTo>
                <a:lnTo>
                  <a:pt x="4559938" y="2718299"/>
                </a:lnTo>
                <a:lnTo>
                  <a:pt x="0" y="2718299"/>
                </a:lnTo>
                <a:lnTo>
                  <a:pt x="0" y="0"/>
                </a:lnTo>
                <a:close/>
              </a:path>
            </a:pathLst>
          </a:custGeom>
          <a:blipFill>
            <a:blip r:embed="rId3"/>
            <a:stretch>
              <a:fillRect t="-9236" b="-9236"/>
            </a:stretch>
          </a:blipFill>
        </p:spPr>
      </p:sp>
      <p:sp>
        <p:nvSpPr>
          <p:cNvPr id="7" name="TextBox 7"/>
          <p:cNvSpPr txBox="1"/>
          <p:nvPr/>
        </p:nvSpPr>
        <p:spPr>
          <a:xfrm>
            <a:off x="1639809" y="2983154"/>
            <a:ext cx="15008382" cy="5099826"/>
          </a:xfrm>
          <a:prstGeom prst="rect">
            <a:avLst/>
          </a:prstGeom>
        </p:spPr>
        <p:txBody>
          <a:bodyPr lIns="0" tIns="0" rIns="0" bIns="0" rtlCol="0" anchor="t">
            <a:spAutoFit/>
          </a:bodyPr>
          <a:lstStyle/>
          <a:p>
            <a:pPr algn="ctr">
              <a:lnSpc>
                <a:spcPts val="3982"/>
              </a:lnSpc>
            </a:pPr>
            <a:endParaRPr/>
          </a:p>
          <a:p>
            <a:pPr algn="ctr">
              <a:lnSpc>
                <a:spcPts val="3982"/>
              </a:lnSpc>
              <a:spcBef>
                <a:spcPct val="0"/>
              </a:spcBef>
            </a:pPr>
            <a:r>
              <a:rPr lang="en-US" sz="2844">
                <a:solidFill>
                  <a:srgbClr val="000000"/>
                </a:solidFill>
                <a:latin typeface="Agrandir Grand"/>
              </a:rPr>
              <a:t>A baseline model was developed for gender classification using a Kaggle dataset, highlighting the challenges of this problem compared to sentiment analysis. Tweet text alone achieved moderate accuracy, but incorporating user descriptions significantly improved classifier performance. Models trained on non-text features faced limitations and require further feature engineering. An ensemble approach with both text and non-text data yielded an accuracy of 58.64%, showing potential for improvement in this complex task</a:t>
            </a:r>
          </a:p>
        </p:txBody>
      </p:sp>
      <p:sp>
        <p:nvSpPr>
          <p:cNvPr id="8" name="TextBox 8"/>
          <p:cNvSpPr txBox="1"/>
          <p:nvPr/>
        </p:nvSpPr>
        <p:spPr>
          <a:xfrm>
            <a:off x="269869" y="876526"/>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78517" y="3301781"/>
            <a:ext cx="15330966" cy="5328878"/>
            <a:chOff x="0" y="0"/>
            <a:chExt cx="4110228" cy="1428671"/>
          </a:xfrm>
        </p:grpSpPr>
        <p:sp>
          <p:nvSpPr>
            <p:cNvPr id="3" name="Freeform 3"/>
            <p:cNvSpPr/>
            <p:nvPr/>
          </p:nvSpPr>
          <p:spPr>
            <a:xfrm>
              <a:off x="41910" y="4318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009BD1"/>
            </a:solidFill>
          </p:spPr>
        </p:sp>
        <p:sp>
          <p:nvSpPr>
            <p:cNvPr id="4" name="Freeform 4"/>
            <p:cNvSpPr/>
            <p:nvPr/>
          </p:nvSpPr>
          <p:spPr>
            <a:xfrm>
              <a:off x="35560" y="35560"/>
              <a:ext cx="4074668" cy="1393111"/>
            </a:xfrm>
            <a:custGeom>
              <a:avLst/>
              <a:gdLst/>
              <a:ahLst/>
              <a:cxnLst/>
              <a:rect l="l" t="t" r="r" b="b"/>
              <a:pathLst>
                <a:path w="4074668" h="1393111">
                  <a:moveTo>
                    <a:pt x="4074668" y="1393111"/>
                  </a:moveTo>
                  <a:lnTo>
                    <a:pt x="0" y="1393111"/>
                  </a:lnTo>
                  <a:lnTo>
                    <a:pt x="0" y="0"/>
                  </a:lnTo>
                  <a:lnTo>
                    <a:pt x="4074668" y="0"/>
                  </a:lnTo>
                  <a:lnTo>
                    <a:pt x="4074668" y="1393111"/>
                  </a:lnTo>
                  <a:close/>
                  <a:moveTo>
                    <a:pt x="12700" y="1380411"/>
                  </a:moveTo>
                  <a:lnTo>
                    <a:pt x="4061968" y="1380411"/>
                  </a:lnTo>
                  <a:lnTo>
                    <a:pt x="4061968" y="12700"/>
                  </a:lnTo>
                  <a:lnTo>
                    <a:pt x="12700" y="12700"/>
                  </a:lnTo>
                  <a:lnTo>
                    <a:pt x="12700" y="1380411"/>
                  </a:lnTo>
                  <a:close/>
                </a:path>
              </a:pathLst>
            </a:custGeom>
            <a:solidFill>
              <a:srgbClr val="38B6FF"/>
            </a:solidFill>
          </p:spPr>
        </p:sp>
        <p:sp>
          <p:nvSpPr>
            <p:cNvPr id="5" name="Freeform 5"/>
            <p:cNvSpPr/>
            <p:nvPr/>
          </p:nvSpPr>
          <p:spPr>
            <a:xfrm>
              <a:off x="0" y="0"/>
              <a:ext cx="4061968" cy="1380411"/>
            </a:xfrm>
            <a:custGeom>
              <a:avLst/>
              <a:gdLst/>
              <a:ahLst/>
              <a:cxnLst/>
              <a:rect l="l" t="t" r="r" b="b"/>
              <a:pathLst>
                <a:path w="4061968" h="1380411">
                  <a:moveTo>
                    <a:pt x="0" y="0"/>
                  </a:moveTo>
                  <a:lnTo>
                    <a:pt x="4061968" y="0"/>
                  </a:lnTo>
                  <a:lnTo>
                    <a:pt x="4061968" y="1380411"/>
                  </a:lnTo>
                  <a:lnTo>
                    <a:pt x="0" y="1380411"/>
                  </a:lnTo>
                  <a:close/>
                </a:path>
              </a:pathLst>
            </a:custGeom>
            <a:solidFill>
              <a:srgbClr val="FFFFFF"/>
            </a:solidFill>
          </p:spPr>
        </p:sp>
      </p:grpSp>
      <p:sp>
        <p:nvSpPr>
          <p:cNvPr id="6" name="Freeform 6"/>
          <p:cNvSpPr/>
          <p:nvPr/>
        </p:nvSpPr>
        <p:spPr>
          <a:xfrm>
            <a:off x="10460707" y="114941"/>
            <a:ext cx="6798593" cy="3186841"/>
          </a:xfrm>
          <a:custGeom>
            <a:avLst/>
            <a:gdLst/>
            <a:ahLst/>
            <a:cxnLst/>
            <a:rect l="l" t="t" r="r" b="b"/>
            <a:pathLst>
              <a:path w="6798593" h="3186841">
                <a:moveTo>
                  <a:pt x="0" y="0"/>
                </a:moveTo>
                <a:lnTo>
                  <a:pt x="6798593" y="0"/>
                </a:lnTo>
                <a:lnTo>
                  <a:pt x="6798593" y="3186840"/>
                </a:lnTo>
                <a:lnTo>
                  <a:pt x="0" y="3186840"/>
                </a:lnTo>
                <a:lnTo>
                  <a:pt x="0" y="0"/>
                </a:lnTo>
                <a:close/>
              </a:path>
            </a:pathLst>
          </a:custGeom>
          <a:blipFill>
            <a:blip r:embed="rId3"/>
            <a:stretch>
              <a:fillRect/>
            </a:stretch>
          </a:blipFill>
        </p:spPr>
      </p:sp>
      <p:sp>
        <p:nvSpPr>
          <p:cNvPr id="7" name="TextBox 7"/>
          <p:cNvSpPr txBox="1"/>
          <p:nvPr/>
        </p:nvSpPr>
        <p:spPr>
          <a:xfrm>
            <a:off x="486306" y="819150"/>
            <a:ext cx="8384892"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Future works</a:t>
            </a:r>
          </a:p>
        </p:txBody>
      </p:sp>
      <p:sp>
        <p:nvSpPr>
          <p:cNvPr id="8" name="TextBox 8"/>
          <p:cNvSpPr txBox="1"/>
          <p:nvPr/>
        </p:nvSpPr>
        <p:spPr>
          <a:xfrm>
            <a:off x="1237238" y="3859219"/>
            <a:ext cx="15267920" cy="40901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Explore advanced natural language processing techniques for better tweet text analysis.</a:t>
            </a:r>
          </a:p>
          <a:p>
            <a:pPr algn="ctr">
              <a:lnSpc>
                <a:spcPts val="3982"/>
              </a:lnSpc>
              <a:spcBef>
                <a:spcPct val="0"/>
              </a:spcBef>
            </a:pPr>
            <a:r>
              <a:rPr lang="en-US" sz="2844">
                <a:solidFill>
                  <a:srgbClr val="000000"/>
                </a:solidFill>
                <a:latin typeface="Agrandir Grand"/>
              </a:rPr>
              <a:t>Investigate deep learning models, such as neural networks, to capture complex patterns.</a:t>
            </a:r>
          </a:p>
          <a:p>
            <a:pPr algn="ctr">
              <a:lnSpc>
                <a:spcPts val="3982"/>
              </a:lnSpc>
              <a:spcBef>
                <a:spcPct val="0"/>
              </a:spcBef>
            </a:pPr>
            <a:r>
              <a:rPr lang="en-US" sz="2844">
                <a:solidFill>
                  <a:srgbClr val="000000"/>
                </a:solidFill>
                <a:latin typeface="Agrandir Grand"/>
              </a:rPr>
              <a:t>  Incorporate additional user-related features like account creation date or follower count.</a:t>
            </a:r>
          </a:p>
          <a:p>
            <a:pPr algn="ctr">
              <a:lnSpc>
                <a:spcPts val="3982"/>
              </a:lnSpc>
              <a:spcBef>
                <a:spcPct val="0"/>
              </a:spcBef>
            </a:pPr>
            <a:r>
              <a:rPr lang="en-US" sz="2844">
                <a:solidFill>
                  <a:srgbClr val="000000"/>
                </a:solidFill>
                <a:latin typeface="Agrandir Grand"/>
              </a:rPr>
              <a:t>Conduct sentiment analysis in conjunction with gender classification for richer insights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3905468" y="725315"/>
            <a:ext cx="10477064" cy="8836370"/>
          </a:xfrm>
          <a:custGeom>
            <a:avLst/>
            <a:gdLst/>
            <a:ahLst/>
            <a:cxnLst/>
            <a:rect l="l" t="t" r="r" b="b"/>
            <a:pathLst>
              <a:path w="10477064" h="8836370">
                <a:moveTo>
                  <a:pt x="0" y="0"/>
                </a:moveTo>
                <a:lnTo>
                  <a:pt x="10477064" y="0"/>
                </a:lnTo>
                <a:lnTo>
                  <a:pt x="10477064" y="8836370"/>
                </a:lnTo>
                <a:lnTo>
                  <a:pt x="0" y="8836370"/>
                </a:lnTo>
                <a:lnTo>
                  <a:pt x="0" y="0"/>
                </a:lnTo>
                <a:close/>
              </a:path>
            </a:pathLst>
          </a:custGeom>
          <a:blipFill>
            <a:blip r:embed="rId2"/>
            <a:stretch>
              <a:fillRect t="-242" b="-24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483776" y="2727406"/>
            <a:ext cx="15304036" cy="6982065"/>
            <a:chOff x="0" y="0"/>
            <a:chExt cx="4085155" cy="1863745"/>
          </a:xfrm>
        </p:grpSpPr>
        <p:sp>
          <p:nvSpPr>
            <p:cNvPr id="3" name="Freeform 3"/>
            <p:cNvSpPr/>
            <p:nvPr/>
          </p:nvSpPr>
          <p:spPr>
            <a:xfrm>
              <a:off x="41910" y="43180"/>
              <a:ext cx="4036895" cy="1815485"/>
            </a:xfrm>
            <a:custGeom>
              <a:avLst/>
              <a:gdLst/>
              <a:ahLst/>
              <a:cxnLst/>
              <a:rect l="l" t="t" r="r" b="b"/>
              <a:pathLst>
                <a:path w="4036895" h="1815485">
                  <a:moveTo>
                    <a:pt x="0" y="0"/>
                  </a:moveTo>
                  <a:lnTo>
                    <a:pt x="4036895" y="0"/>
                  </a:lnTo>
                  <a:lnTo>
                    <a:pt x="4036895" y="1815485"/>
                  </a:lnTo>
                  <a:lnTo>
                    <a:pt x="0" y="1815485"/>
                  </a:lnTo>
                  <a:close/>
                </a:path>
              </a:pathLst>
            </a:custGeom>
            <a:solidFill>
              <a:srgbClr val="009BD1"/>
            </a:solidFill>
          </p:spPr>
        </p:sp>
        <p:sp>
          <p:nvSpPr>
            <p:cNvPr id="4" name="Freeform 4"/>
            <p:cNvSpPr/>
            <p:nvPr/>
          </p:nvSpPr>
          <p:spPr>
            <a:xfrm>
              <a:off x="35560" y="35560"/>
              <a:ext cx="4049595" cy="1828185"/>
            </a:xfrm>
            <a:custGeom>
              <a:avLst/>
              <a:gdLst/>
              <a:ahLst/>
              <a:cxnLst/>
              <a:rect l="l" t="t" r="r" b="b"/>
              <a:pathLst>
                <a:path w="4049595" h="1828185">
                  <a:moveTo>
                    <a:pt x="4049595" y="1828185"/>
                  </a:moveTo>
                  <a:lnTo>
                    <a:pt x="0" y="1828185"/>
                  </a:lnTo>
                  <a:lnTo>
                    <a:pt x="0" y="0"/>
                  </a:lnTo>
                  <a:lnTo>
                    <a:pt x="4049595" y="0"/>
                  </a:lnTo>
                  <a:lnTo>
                    <a:pt x="4049595" y="1828185"/>
                  </a:lnTo>
                  <a:close/>
                  <a:moveTo>
                    <a:pt x="12700" y="1815485"/>
                  </a:moveTo>
                  <a:lnTo>
                    <a:pt x="4036895" y="1815485"/>
                  </a:lnTo>
                  <a:lnTo>
                    <a:pt x="4036895" y="12700"/>
                  </a:lnTo>
                  <a:lnTo>
                    <a:pt x="12700" y="12700"/>
                  </a:lnTo>
                  <a:lnTo>
                    <a:pt x="12700" y="1815485"/>
                  </a:lnTo>
                  <a:close/>
                </a:path>
              </a:pathLst>
            </a:custGeom>
            <a:solidFill>
              <a:srgbClr val="38B6FF"/>
            </a:solidFill>
          </p:spPr>
        </p:sp>
        <p:sp>
          <p:nvSpPr>
            <p:cNvPr id="5" name="Freeform 5"/>
            <p:cNvSpPr/>
            <p:nvPr/>
          </p:nvSpPr>
          <p:spPr>
            <a:xfrm>
              <a:off x="0" y="0"/>
              <a:ext cx="4036895" cy="1815485"/>
            </a:xfrm>
            <a:custGeom>
              <a:avLst/>
              <a:gdLst/>
              <a:ahLst/>
              <a:cxnLst/>
              <a:rect l="l" t="t" r="r" b="b"/>
              <a:pathLst>
                <a:path w="4036895" h="1815485">
                  <a:moveTo>
                    <a:pt x="0" y="0"/>
                  </a:moveTo>
                  <a:lnTo>
                    <a:pt x="4036895" y="0"/>
                  </a:lnTo>
                  <a:lnTo>
                    <a:pt x="4036895" y="1815485"/>
                  </a:lnTo>
                  <a:lnTo>
                    <a:pt x="0" y="1815485"/>
                  </a:lnTo>
                  <a:close/>
                </a:path>
              </a:pathLst>
            </a:custGeom>
            <a:solidFill>
              <a:srgbClr val="FFFFFF"/>
            </a:solidFill>
          </p:spPr>
        </p:sp>
      </p:grpSp>
      <p:grpSp>
        <p:nvGrpSpPr>
          <p:cNvPr id="6" name="Group 6"/>
          <p:cNvGrpSpPr>
            <a:grpSpLocks noChangeAspect="1"/>
          </p:cNvGrpSpPr>
          <p:nvPr/>
        </p:nvGrpSpPr>
        <p:grpSpPr>
          <a:xfrm>
            <a:off x="16086846" y="5143500"/>
            <a:ext cx="700966" cy="700966"/>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8" name="Freeform 8"/>
          <p:cNvSpPr/>
          <p:nvPr/>
        </p:nvSpPr>
        <p:spPr>
          <a:xfrm rot="1694643">
            <a:off x="8828560" y="1778013"/>
            <a:ext cx="1343134" cy="671567"/>
          </a:xfrm>
          <a:custGeom>
            <a:avLst/>
            <a:gdLst/>
            <a:ahLst/>
            <a:cxnLst/>
            <a:rect l="l" t="t" r="r" b="b"/>
            <a:pathLst>
              <a:path w="1343134" h="671567">
                <a:moveTo>
                  <a:pt x="0" y="0"/>
                </a:moveTo>
                <a:lnTo>
                  <a:pt x="1343134" y="0"/>
                </a:lnTo>
                <a:lnTo>
                  <a:pt x="1343134" y="671567"/>
                </a:lnTo>
                <a:lnTo>
                  <a:pt x="0" y="671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4682067" y="9620027"/>
            <a:ext cx="2577233" cy="343810"/>
          </a:xfrm>
          <a:prstGeom prst="rect">
            <a:avLst/>
          </a:prstGeom>
        </p:spPr>
        <p:txBody>
          <a:bodyPr lIns="0" tIns="0" rIns="0" bIns="0" rtlCol="0" anchor="t">
            <a:spAutoFit/>
          </a:bodyPr>
          <a:lstStyle/>
          <a:p>
            <a:pPr algn="r">
              <a:lnSpc>
                <a:spcPts val="2892"/>
              </a:lnSpc>
            </a:pPr>
            <a:r>
              <a:rPr lang="en-US" sz="2410" spc="168">
                <a:solidFill>
                  <a:srgbClr val="000000"/>
                </a:solidFill>
                <a:latin typeface="Raleway"/>
              </a:rPr>
              <a:t>02</a:t>
            </a:r>
          </a:p>
        </p:txBody>
      </p:sp>
      <p:sp>
        <p:nvSpPr>
          <p:cNvPr id="10" name="AutoShape 10"/>
          <p:cNvSpPr/>
          <p:nvPr/>
        </p:nvSpPr>
        <p:spPr>
          <a:xfrm>
            <a:off x="4167385" y="9777645"/>
            <a:ext cx="12584782" cy="0"/>
          </a:xfrm>
          <a:prstGeom prst="line">
            <a:avLst/>
          </a:prstGeom>
          <a:ln w="19050" cap="rnd">
            <a:solidFill>
              <a:srgbClr val="243B3B"/>
            </a:solidFill>
            <a:prstDash val="solid"/>
            <a:headEnd type="none" w="sm" len="sm"/>
            <a:tailEnd type="none" w="sm" len="sm"/>
          </a:ln>
        </p:spPr>
      </p:sp>
      <p:sp>
        <p:nvSpPr>
          <p:cNvPr id="11" name="Freeform 11"/>
          <p:cNvSpPr/>
          <p:nvPr/>
        </p:nvSpPr>
        <p:spPr>
          <a:xfrm>
            <a:off x="16787813" y="383525"/>
            <a:ext cx="942975" cy="942975"/>
          </a:xfrm>
          <a:custGeom>
            <a:avLst/>
            <a:gdLst/>
            <a:ahLst/>
            <a:cxnLst/>
            <a:rect l="l" t="t" r="r" b="b"/>
            <a:pathLst>
              <a:path w="942975" h="942975">
                <a:moveTo>
                  <a:pt x="0" y="0"/>
                </a:moveTo>
                <a:lnTo>
                  <a:pt x="942975" y="0"/>
                </a:lnTo>
                <a:lnTo>
                  <a:pt x="942975" y="942975"/>
                </a:lnTo>
                <a:lnTo>
                  <a:pt x="0" y="9429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67893">
            <a:off x="13370587" y="927563"/>
            <a:ext cx="3170278" cy="2112198"/>
          </a:xfrm>
          <a:custGeom>
            <a:avLst/>
            <a:gdLst/>
            <a:ahLst/>
            <a:cxnLst/>
            <a:rect l="l" t="t" r="r" b="b"/>
            <a:pathLst>
              <a:path w="3170278" h="2112198">
                <a:moveTo>
                  <a:pt x="0" y="0"/>
                </a:moveTo>
                <a:lnTo>
                  <a:pt x="3170279" y="0"/>
                </a:lnTo>
                <a:lnTo>
                  <a:pt x="3170279" y="2112198"/>
                </a:lnTo>
                <a:lnTo>
                  <a:pt x="0" y="2112198"/>
                </a:lnTo>
                <a:lnTo>
                  <a:pt x="0" y="0"/>
                </a:lnTo>
                <a:close/>
              </a:path>
            </a:pathLst>
          </a:custGeom>
          <a:blipFill>
            <a:blip r:embed="rId7"/>
            <a:stretch>
              <a:fillRect/>
            </a:stretch>
          </a:blipFill>
        </p:spPr>
      </p:sp>
      <p:sp>
        <p:nvSpPr>
          <p:cNvPr id="13" name="TextBox 13"/>
          <p:cNvSpPr txBox="1"/>
          <p:nvPr/>
        </p:nvSpPr>
        <p:spPr>
          <a:xfrm>
            <a:off x="104708" y="173975"/>
            <a:ext cx="8125354" cy="1704573"/>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Research Objectives</a:t>
            </a:r>
          </a:p>
        </p:txBody>
      </p:sp>
      <p:sp>
        <p:nvSpPr>
          <p:cNvPr id="14" name="TextBox 14"/>
          <p:cNvSpPr txBox="1"/>
          <p:nvPr/>
        </p:nvSpPr>
        <p:spPr>
          <a:xfrm>
            <a:off x="2050512" y="2911048"/>
            <a:ext cx="14536495" cy="6490956"/>
          </a:xfrm>
          <a:prstGeom prst="rect">
            <a:avLst/>
          </a:prstGeom>
        </p:spPr>
        <p:txBody>
          <a:bodyPr lIns="0" tIns="0" rIns="0" bIns="0" rtlCol="0" anchor="t">
            <a:spAutoFit/>
          </a:bodyPr>
          <a:lstStyle/>
          <a:p>
            <a:pPr algn="ctr">
              <a:lnSpc>
                <a:spcPts val="3955"/>
              </a:lnSpc>
              <a:spcBef>
                <a:spcPct val="0"/>
              </a:spcBef>
            </a:pPr>
            <a:r>
              <a:rPr lang="en-US" sz="2825">
                <a:solidFill>
                  <a:srgbClr val="000000"/>
                </a:solidFill>
                <a:latin typeface="Agrandir Grand"/>
              </a:rPr>
              <a:t>Create a labeled dataset for gender classification using a Kaggle dataset with approximately 20,000 users' X data.</a:t>
            </a:r>
          </a:p>
          <a:p>
            <a:pPr algn="ctr">
              <a:lnSpc>
                <a:spcPts val="3955"/>
              </a:lnSpc>
              <a:spcBef>
                <a:spcPct val="0"/>
              </a:spcBef>
            </a:pPr>
            <a:endParaRPr lang="en-US" sz="2825">
              <a:solidFill>
                <a:srgbClr val="000000"/>
              </a:solidFill>
              <a:latin typeface="Agrandir Grand"/>
            </a:endParaRPr>
          </a:p>
          <a:p>
            <a:pPr algn="ctr">
              <a:lnSpc>
                <a:spcPts val="3955"/>
              </a:lnSpc>
              <a:spcBef>
                <a:spcPct val="0"/>
              </a:spcBef>
            </a:pPr>
            <a:r>
              <a:rPr lang="en-US" sz="2825">
                <a:solidFill>
                  <a:srgbClr val="000000"/>
                </a:solidFill>
                <a:latin typeface="Agrandir Grand"/>
              </a:rPr>
              <a:t>Each row includes various attributes, such as user name, a random tweet, account profile, image, location, link color, sidebar color, and more. </a:t>
            </a:r>
          </a:p>
          <a:p>
            <a:pPr algn="ctr">
              <a:lnSpc>
                <a:spcPts val="3955"/>
              </a:lnSpc>
              <a:spcBef>
                <a:spcPct val="0"/>
              </a:spcBef>
            </a:pPr>
            <a:endParaRPr lang="en-US" sz="2825">
              <a:solidFill>
                <a:srgbClr val="000000"/>
              </a:solidFill>
              <a:latin typeface="Agrandir Grand"/>
            </a:endParaRPr>
          </a:p>
          <a:p>
            <a:pPr algn="ctr">
              <a:lnSpc>
                <a:spcPts val="3955"/>
              </a:lnSpc>
              <a:spcBef>
                <a:spcPct val="0"/>
              </a:spcBef>
            </a:pPr>
            <a:r>
              <a:rPr lang="en-US" sz="2825">
                <a:solidFill>
                  <a:srgbClr val="000000"/>
                </a:solidFill>
                <a:latin typeface="Agrandir Grand"/>
              </a:rPr>
              <a:t>The main motivation behind our project is to apply machine learning and natural language processing techniques for gender classification, which has applications in psychological analysis, marketing, forensic investigations, targeted advertising, and combating fake news, election manipulation, and bot activity on social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656222"/>
            <a:ext cx="18288000" cy="8979588"/>
            <a:chOff x="0" y="0"/>
            <a:chExt cx="4841718" cy="2377331"/>
          </a:xfrm>
        </p:grpSpPr>
        <p:sp>
          <p:nvSpPr>
            <p:cNvPr id="3" name="Freeform 3"/>
            <p:cNvSpPr/>
            <p:nvPr/>
          </p:nvSpPr>
          <p:spPr>
            <a:xfrm>
              <a:off x="41910" y="43180"/>
              <a:ext cx="4793458" cy="2329071"/>
            </a:xfrm>
            <a:custGeom>
              <a:avLst/>
              <a:gdLst/>
              <a:ahLst/>
              <a:cxnLst/>
              <a:rect l="l" t="t" r="r" b="b"/>
              <a:pathLst>
                <a:path w="4793458" h="2329071">
                  <a:moveTo>
                    <a:pt x="0" y="0"/>
                  </a:moveTo>
                  <a:lnTo>
                    <a:pt x="4793458" y="0"/>
                  </a:lnTo>
                  <a:lnTo>
                    <a:pt x="4793458" y="2329071"/>
                  </a:lnTo>
                  <a:lnTo>
                    <a:pt x="0" y="2329071"/>
                  </a:lnTo>
                  <a:close/>
                </a:path>
              </a:pathLst>
            </a:custGeom>
            <a:solidFill>
              <a:srgbClr val="009BD1"/>
            </a:solidFill>
          </p:spPr>
        </p:sp>
        <p:sp>
          <p:nvSpPr>
            <p:cNvPr id="4" name="Freeform 4"/>
            <p:cNvSpPr/>
            <p:nvPr/>
          </p:nvSpPr>
          <p:spPr>
            <a:xfrm>
              <a:off x="35560" y="35560"/>
              <a:ext cx="4806158" cy="2341771"/>
            </a:xfrm>
            <a:custGeom>
              <a:avLst/>
              <a:gdLst/>
              <a:ahLst/>
              <a:cxnLst/>
              <a:rect l="l" t="t" r="r" b="b"/>
              <a:pathLst>
                <a:path w="4806158" h="2341771">
                  <a:moveTo>
                    <a:pt x="4806158" y="2341771"/>
                  </a:moveTo>
                  <a:lnTo>
                    <a:pt x="0" y="2341771"/>
                  </a:lnTo>
                  <a:lnTo>
                    <a:pt x="0" y="0"/>
                  </a:lnTo>
                  <a:lnTo>
                    <a:pt x="4806158" y="0"/>
                  </a:lnTo>
                  <a:lnTo>
                    <a:pt x="4806158" y="2341771"/>
                  </a:lnTo>
                  <a:close/>
                  <a:moveTo>
                    <a:pt x="12700" y="2329071"/>
                  </a:moveTo>
                  <a:lnTo>
                    <a:pt x="4793458" y="2329071"/>
                  </a:lnTo>
                  <a:lnTo>
                    <a:pt x="4793458" y="12700"/>
                  </a:lnTo>
                  <a:lnTo>
                    <a:pt x="12700" y="12700"/>
                  </a:lnTo>
                  <a:lnTo>
                    <a:pt x="12700" y="2329071"/>
                  </a:lnTo>
                  <a:close/>
                </a:path>
              </a:pathLst>
            </a:custGeom>
            <a:solidFill>
              <a:srgbClr val="38B6FF"/>
            </a:solidFill>
          </p:spPr>
        </p:sp>
        <p:sp>
          <p:nvSpPr>
            <p:cNvPr id="5" name="Freeform 5"/>
            <p:cNvSpPr/>
            <p:nvPr/>
          </p:nvSpPr>
          <p:spPr>
            <a:xfrm>
              <a:off x="0" y="0"/>
              <a:ext cx="4793458" cy="2329071"/>
            </a:xfrm>
            <a:custGeom>
              <a:avLst/>
              <a:gdLst/>
              <a:ahLst/>
              <a:cxnLst/>
              <a:rect l="l" t="t" r="r" b="b"/>
              <a:pathLst>
                <a:path w="4793458" h="2329071">
                  <a:moveTo>
                    <a:pt x="0" y="0"/>
                  </a:moveTo>
                  <a:lnTo>
                    <a:pt x="4793458" y="0"/>
                  </a:lnTo>
                  <a:lnTo>
                    <a:pt x="4793458" y="2329071"/>
                  </a:lnTo>
                  <a:lnTo>
                    <a:pt x="0" y="2329071"/>
                  </a:lnTo>
                  <a:close/>
                </a:path>
              </a:pathLst>
            </a:custGeom>
            <a:solidFill>
              <a:srgbClr val="FFFFFF"/>
            </a:solidFill>
          </p:spPr>
        </p:sp>
      </p:grpSp>
      <p:sp>
        <p:nvSpPr>
          <p:cNvPr id="6" name="Freeform 6"/>
          <p:cNvSpPr/>
          <p:nvPr/>
        </p:nvSpPr>
        <p:spPr>
          <a:xfrm>
            <a:off x="0" y="656222"/>
            <a:ext cx="9707726" cy="5030348"/>
          </a:xfrm>
          <a:custGeom>
            <a:avLst/>
            <a:gdLst/>
            <a:ahLst/>
            <a:cxnLst/>
            <a:rect l="l" t="t" r="r" b="b"/>
            <a:pathLst>
              <a:path w="9707726" h="5030348">
                <a:moveTo>
                  <a:pt x="0" y="0"/>
                </a:moveTo>
                <a:lnTo>
                  <a:pt x="9707726" y="0"/>
                </a:lnTo>
                <a:lnTo>
                  <a:pt x="9707726" y="5030348"/>
                </a:lnTo>
                <a:lnTo>
                  <a:pt x="0" y="5030348"/>
                </a:lnTo>
                <a:lnTo>
                  <a:pt x="0" y="0"/>
                </a:lnTo>
                <a:close/>
              </a:path>
            </a:pathLst>
          </a:custGeom>
          <a:blipFill>
            <a:blip r:embed="rId2"/>
            <a:stretch>
              <a:fillRect l="-358" r="-2415"/>
            </a:stretch>
          </a:blipFill>
        </p:spPr>
      </p:sp>
      <p:sp>
        <p:nvSpPr>
          <p:cNvPr id="7" name="Freeform 7"/>
          <p:cNvSpPr/>
          <p:nvPr/>
        </p:nvSpPr>
        <p:spPr>
          <a:xfrm>
            <a:off x="6487868" y="3171396"/>
            <a:ext cx="2656132" cy="1769648"/>
          </a:xfrm>
          <a:custGeom>
            <a:avLst/>
            <a:gdLst/>
            <a:ahLst/>
            <a:cxnLst/>
            <a:rect l="l" t="t" r="r" b="b"/>
            <a:pathLst>
              <a:path w="2656132" h="1769648">
                <a:moveTo>
                  <a:pt x="0" y="0"/>
                </a:moveTo>
                <a:lnTo>
                  <a:pt x="2656132" y="0"/>
                </a:lnTo>
                <a:lnTo>
                  <a:pt x="2656132" y="1769647"/>
                </a:lnTo>
                <a:lnTo>
                  <a:pt x="0" y="1769647"/>
                </a:lnTo>
                <a:lnTo>
                  <a:pt x="0" y="0"/>
                </a:lnTo>
                <a:close/>
              </a:path>
            </a:pathLst>
          </a:custGeom>
          <a:blipFill>
            <a:blip r:embed="rId3"/>
            <a:stretch>
              <a:fillRect/>
            </a:stretch>
          </a:blipFill>
        </p:spPr>
      </p:sp>
      <p:sp>
        <p:nvSpPr>
          <p:cNvPr id="8" name="Freeform 8"/>
          <p:cNvSpPr/>
          <p:nvPr/>
        </p:nvSpPr>
        <p:spPr>
          <a:xfrm>
            <a:off x="7360790" y="5929873"/>
            <a:ext cx="9673584" cy="2976672"/>
          </a:xfrm>
          <a:custGeom>
            <a:avLst/>
            <a:gdLst/>
            <a:ahLst/>
            <a:cxnLst/>
            <a:rect l="l" t="t" r="r" b="b"/>
            <a:pathLst>
              <a:path w="9673584" h="2976672">
                <a:moveTo>
                  <a:pt x="0" y="0"/>
                </a:moveTo>
                <a:lnTo>
                  <a:pt x="9673584" y="0"/>
                </a:lnTo>
                <a:lnTo>
                  <a:pt x="9673584" y="2976672"/>
                </a:lnTo>
                <a:lnTo>
                  <a:pt x="0" y="2976672"/>
                </a:lnTo>
                <a:lnTo>
                  <a:pt x="0" y="0"/>
                </a:lnTo>
                <a:close/>
              </a:path>
            </a:pathLst>
          </a:custGeom>
          <a:blipFill>
            <a:blip r:embed="rId4"/>
            <a:stretch>
              <a:fillRect l="-1180" t="-1344" b="-1344"/>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47080" y="1991764"/>
            <a:ext cx="15150945" cy="7266536"/>
            <a:chOff x="0" y="0"/>
            <a:chExt cx="4110228" cy="1971304"/>
          </a:xfrm>
        </p:grpSpPr>
        <p:sp>
          <p:nvSpPr>
            <p:cNvPr id="3" name="Freeform 3"/>
            <p:cNvSpPr/>
            <p:nvPr/>
          </p:nvSpPr>
          <p:spPr>
            <a:xfrm>
              <a:off x="41910" y="4318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009BD1"/>
            </a:solidFill>
          </p:spPr>
        </p:sp>
        <p:sp>
          <p:nvSpPr>
            <p:cNvPr id="4" name="Freeform 4"/>
            <p:cNvSpPr/>
            <p:nvPr/>
          </p:nvSpPr>
          <p:spPr>
            <a:xfrm>
              <a:off x="35560" y="35560"/>
              <a:ext cx="4074668" cy="1935744"/>
            </a:xfrm>
            <a:custGeom>
              <a:avLst/>
              <a:gdLst/>
              <a:ahLst/>
              <a:cxnLst/>
              <a:rect l="l" t="t" r="r" b="b"/>
              <a:pathLst>
                <a:path w="4074668" h="1935744">
                  <a:moveTo>
                    <a:pt x="4074668" y="1935744"/>
                  </a:moveTo>
                  <a:lnTo>
                    <a:pt x="0" y="1935744"/>
                  </a:lnTo>
                  <a:lnTo>
                    <a:pt x="0" y="0"/>
                  </a:lnTo>
                  <a:lnTo>
                    <a:pt x="4074668" y="0"/>
                  </a:lnTo>
                  <a:lnTo>
                    <a:pt x="4074668" y="1935744"/>
                  </a:lnTo>
                  <a:close/>
                  <a:moveTo>
                    <a:pt x="12700" y="1923044"/>
                  </a:moveTo>
                  <a:lnTo>
                    <a:pt x="4061968" y="1923044"/>
                  </a:lnTo>
                  <a:lnTo>
                    <a:pt x="4061968" y="12700"/>
                  </a:lnTo>
                  <a:lnTo>
                    <a:pt x="12700" y="12700"/>
                  </a:lnTo>
                  <a:lnTo>
                    <a:pt x="12700" y="1923044"/>
                  </a:lnTo>
                  <a:close/>
                </a:path>
              </a:pathLst>
            </a:custGeom>
            <a:solidFill>
              <a:srgbClr val="38B6FF"/>
            </a:solidFill>
          </p:spPr>
        </p:sp>
        <p:sp>
          <p:nvSpPr>
            <p:cNvPr id="5" name="Freeform 5"/>
            <p:cNvSpPr/>
            <p:nvPr/>
          </p:nvSpPr>
          <p:spPr>
            <a:xfrm>
              <a:off x="0" y="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FFFFFF"/>
            </a:solidFill>
          </p:spPr>
        </p:sp>
      </p:grpSp>
      <p:sp>
        <p:nvSpPr>
          <p:cNvPr id="6" name="Freeform 6"/>
          <p:cNvSpPr/>
          <p:nvPr/>
        </p:nvSpPr>
        <p:spPr>
          <a:xfrm>
            <a:off x="1028700" y="7508160"/>
            <a:ext cx="3732720" cy="2127650"/>
          </a:xfrm>
          <a:custGeom>
            <a:avLst/>
            <a:gdLst/>
            <a:ahLst/>
            <a:cxnLst/>
            <a:rect l="l" t="t" r="r" b="b"/>
            <a:pathLst>
              <a:path w="3732720" h="2127650">
                <a:moveTo>
                  <a:pt x="0" y="0"/>
                </a:moveTo>
                <a:lnTo>
                  <a:pt x="3732720" y="0"/>
                </a:lnTo>
                <a:lnTo>
                  <a:pt x="3732720" y="2127650"/>
                </a:lnTo>
                <a:lnTo>
                  <a:pt x="0" y="2127650"/>
                </a:lnTo>
                <a:lnTo>
                  <a:pt x="0" y="0"/>
                </a:lnTo>
                <a:close/>
              </a:path>
            </a:pathLst>
          </a:custGeom>
          <a:blipFill>
            <a:blip r:embed="rId3"/>
            <a:stretch>
              <a:fillRect/>
            </a:stretch>
          </a:blipFill>
        </p:spPr>
      </p:sp>
      <p:sp>
        <p:nvSpPr>
          <p:cNvPr id="7" name="TextBox 7"/>
          <p:cNvSpPr txBox="1"/>
          <p:nvPr/>
        </p:nvSpPr>
        <p:spPr>
          <a:xfrm>
            <a:off x="2361032" y="2706479"/>
            <a:ext cx="13923041" cy="509982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Bold"/>
              </a:rPr>
              <a:t>Key Attributes:</a:t>
            </a:r>
          </a:p>
          <a:p>
            <a:pPr algn="ctr">
              <a:lnSpc>
                <a:spcPts val="3982"/>
              </a:lnSpc>
              <a:spcBef>
                <a:spcPct val="0"/>
              </a:spcBef>
            </a:pPr>
            <a:r>
              <a:rPr lang="en-US" sz="2844">
                <a:solidFill>
                  <a:srgbClr val="000000"/>
                </a:solidFill>
                <a:latin typeface="Agrandir Grand Bold"/>
              </a:rPr>
              <a:t>Target Variable "gender":</a:t>
            </a:r>
            <a:r>
              <a:rPr lang="en-US" sz="2844">
                <a:solidFill>
                  <a:srgbClr val="000000"/>
                </a:solidFill>
                <a:latin typeface="Agrandir Grand"/>
              </a:rPr>
              <a:t> At the heart of our classification task lies the "gender" attribute , with values male, female, or brand for non-human profiles.</a:t>
            </a:r>
          </a:p>
          <a:p>
            <a:pPr algn="ctr">
              <a:lnSpc>
                <a:spcPts val="3982"/>
              </a:lnSpc>
              <a:spcBef>
                <a:spcPct val="0"/>
              </a:spcBef>
            </a:pPr>
            <a:r>
              <a:rPr lang="en-US" sz="2844">
                <a:solidFill>
                  <a:srgbClr val="000000"/>
                </a:solidFill>
                <a:latin typeface="Agrandir Grand"/>
              </a:rPr>
              <a:t>This is the variable we aim to predict based on the information provided in the dataset.</a:t>
            </a:r>
          </a:p>
          <a:p>
            <a:pPr algn="ctr">
              <a:lnSpc>
                <a:spcPts val="3982"/>
              </a:lnSpc>
              <a:spcBef>
                <a:spcPct val="0"/>
              </a:spcBef>
            </a:pPr>
            <a:r>
              <a:rPr lang="en-US" sz="2844">
                <a:solidFill>
                  <a:srgbClr val="000000"/>
                </a:solidFill>
                <a:latin typeface="Agrandir Grand Bold"/>
              </a:rPr>
              <a:t>Additional Attributes: </a:t>
            </a:r>
            <a:r>
              <a:rPr lang="en-US" sz="2844">
                <a:solidFill>
                  <a:srgbClr val="000000"/>
                </a:solidFill>
                <a:latin typeface="Agrandir Grand"/>
              </a:rPr>
              <a:t>Beyond gender, our dataset boasts an array of attributes, including user names, random tweets, account details, and more, each offering valuable insights into the X users we're analyzing.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947084" y="1510232"/>
            <a:ext cx="15150945" cy="7266536"/>
            <a:chOff x="0" y="0"/>
            <a:chExt cx="4110228" cy="1971304"/>
          </a:xfrm>
        </p:grpSpPr>
        <p:sp>
          <p:nvSpPr>
            <p:cNvPr id="3" name="Freeform 3"/>
            <p:cNvSpPr/>
            <p:nvPr/>
          </p:nvSpPr>
          <p:spPr>
            <a:xfrm>
              <a:off x="41910" y="4318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009BD1"/>
            </a:solidFill>
          </p:spPr>
        </p:sp>
        <p:sp>
          <p:nvSpPr>
            <p:cNvPr id="4" name="Freeform 4"/>
            <p:cNvSpPr/>
            <p:nvPr/>
          </p:nvSpPr>
          <p:spPr>
            <a:xfrm>
              <a:off x="35560" y="35560"/>
              <a:ext cx="4074668" cy="1935744"/>
            </a:xfrm>
            <a:custGeom>
              <a:avLst/>
              <a:gdLst/>
              <a:ahLst/>
              <a:cxnLst/>
              <a:rect l="l" t="t" r="r" b="b"/>
              <a:pathLst>
                <a:path w="4074668" h="1935744">
                  <a:moveTo>
                    <a:pt x="4074668" y="1935744"/>
                  </a:moveTo>
                  <a:lnTo>
                    <a:pt x="0" y="1935744"/>
                  </a:lnTo>
                  <a:lnTo>
                    <a:pt x="0" y="0"/>
                  </a:lnTo>
                  <a:lnTo>
                    <a:pt x="4074668" y="0"/>
                  </a:lnTo>
                  <a:lnTo>
                    <a:pt x="4074668" y="1935744"/>
                  </a:lnTo>
                  <a:close/>
                  <a:moveTo>
                    <a:pt x="12700" y="1923044"/>
                  </a:moveTo>
                  <a:lnTo>
                    <a:pt x="4061968" y="1923044"/>
                  </a:lnTo>
                  <a:lnTo>
                    <a:pt x="4061968" y="12700"/>
                  </a:lnTo>
                  <a:lnTo>
                    <a:pt x="12700" y="12700"/>
                  </a:lnTo>
                  <a:lnTo>
                    <a:pt x="12700" y="1923044"/>
                  </a:lnTo>
                  <a:close/>
                </a:path>
              </a:pathLst>
            </a:custGeom>
            <a:solidFill>
              <a:srgbClr val="38B6FF"/>
            </a:solidFill>
          </p:spPr>
        </p:sp>
        <p:sp>
          <p:nvSpPr>
            <p:cNvPr id="5" name="Freeform 5"/>
            <p:cNvSpPr/>
            <p:nvPr/>
          </p:nvSpPr>
          <p:spPr>
            <a:xfrm>
              <a:off x="0" y="0"/>
              <a:ext cx="4061968" cy="1923044"/>
            </a:xfrm>
            <a:custGeom>
              <a:avLst/>
              <a:gdLst/>
              <a:ahLst/>
              <a:cxnLst/>
              <a:rect l="l" t="t" r="r" b="b"/>
              <a:pathLst>
                <a:path w="4061968" h="1923044">
                  <a:moveTo>
                    <a:pt x="0" y="0"/>
                  </a:moveTo>
                  <a:lnTo>
                    <a:pt x="4061968" y="0"/>
                  </a:lnTo>
                  <a:lnTo>
                    <a:pt x="4061968" y="1923044"/>
                  </a:lnTo>
                  <a:lnTo>
                    <a:pt x="0" y="1923044"/>
                  </a:lnTo>
                  <a:close/>
                </a:path>
              </a:pathLst>
            </a:custGeom>
            <a:solidFill>
              <a:srgbClr val="FFFFFF"/>
            </a:solidFill>
          </p:spPr>
        </p:sp>
      </p:grpSp>
      <p:sp>
        <p:nvSpPr>
          <p:cNvPr id="6" name="TextBox 6"/>
          <p:cNvSpPr txBox="1"/>
          <p:nvPr/>
        </p:nvSpPr>
        <p:spPr>
          <a:xfrm>
            <a:off x="2147088" y="2349812"/>
            <a:ext cx="14750937" cy="5739272"/>
          </a:xfrm>
          <a:prstGeom prst="rect">
            <a:avLst/>
          </a:prstGeom>
        </p:spPr>
        <p:txBody>
          <a:bodyPr lIns="0" tIns="0" rIns="0" bIns="0" rtlCol="0" anchor="t">
            <a:spAutoFit/>
          </a:bodyPr>
          <a:lstStyle/>
          <a:p>
            <a:pPr algn="ctr">
              <a:lnSpc>
                <a:spcPts val="4962"/>
              </a:lnSpc>
              <a:spcBef>
                <a:spcPct val="0"/>
              </a:spcBef>
            </a:pPr>
            <a:r>
              <a:rPr lang="en-US" sz="3544">
                <a:solidFill>
                  <a:srgbClr val="000000"/>
                </a:solidFill>
                <a:latin typeface="Agrandir Grand Bold"/>
              </a:rPr>
              <a:t>Importance of Data Cleaning:</a:t>
            </a:r>
          </a:p>
          <a:p>
            <a:pPr algn="ctr">
              <a:lnSpc>
                <a:spcPts val="4962"/>
              </a:lnSpc>
              <a:spcBef>
                <a:spcPct val="0"/>
              </a:spcBef>
            </a:pPr>
            <a:r>
              <a:rPr lang="en-US" sz="3544">
                <a:solidFill>
                  <a:srgbClr val="000000"/>
                </a:solidFill>
                <a:latin typeface="Agrandir Grand Bold"/>
              </a:rPr>
              <a:t>Ensuring Accuracy: </a:t>
            </a:r>
            <a:r>
              <a:rPr lang="en-US" sz="3544">
                <a:solidFill>
                  <a:srgbClr val="000000"/>
                </a:solidFill>
                <a:latin typeface="Agrandir Grand"/>
              </a:rPr>
              <a:t>Data cleaning is like tidying up a room before decorating it. It ensures that our data is accurate and free from errors, setting the stage for reliable predictions.</a:t>
            </a:r>
          </a:p>
          <a:p>
            <a:pPr algn="ctr">
              <a:lnSpc>
                <a:spcPts val="4962"/>
              </a:lnSpc>
              <a:spcBef>
                <a:spcPct val="0"/>
              </a:spcBef>
            </a:pPr>
            <a:r>
              <a:rPr lang="en-US" sz="3544">
                <a:solidFill>
                  <a:srgbClr val="000000"/>
                </a:solidFill>
                <a:latin typeface="Agrandir Grand Bold"/>
              </a:rPr>
              <a:t>Enhancing Model Performance: </a:t>
            </a:r>
            <a:r>
              <a:rPr lang="en-US" sz="3544">
                <a:solidFill>
                  <a:srgbClr val="000000"/>
                </a:solidFill>
                <a:latin typeface="Agrandir Grand"/>
              </a:rPr>
              <a:t>Clean data leads to robust models. By removing noise and inconsistencies, we're optimizing our models' potential for success</a:t>
            </a:r>
          </a:p>
        </p:txBody>
      </p:sp>
      <p:sp>
        <p:nvSpPr>
          <p:cNvPr id="7" name="Freeform 7"/>
          <p:cNvSpPr/>
          <p:nvPr/>
        </p:nvSpPr>
        <p:spPr>
          <a:xfrm>
            <a:off x="14151331" y="225935"/>
            <a:ext cx="3445144" cy="2295327"/>
          </a:xfrm>
          <a:custGeom>
            <a:avLst/>
            <a:gdLst/>
            <a:ahLst/>
            <a:cxnLst/>
            <a:rect l="l" t="t" r="r" b="b"/>
            <a:pathLst>
              <a:path w="3445144" h="2295327">
                <a:moveTo>
                  <a:pt x="0" y="0"/>
                </a:moveTo>
                <a:lnTo>
                  <a:pt x="3445144" y="0"/>
                </a:lnTo>
                <a:lnTo>
                  <a:pt x="3445144" y="2295327"/>
                </a:lnTo>
                <a:lnTo>
                  <a:pt x="0" y="2295327"/>
                </a:lnTo>
                <a:lnTo>
                  <a:pt x="0" y="0"/>
                </a:lnTo>
                <a:close/>
              </a:path>
            </a:pathLst>
          </a:custGeom>
          <a:blipFill>
            <a:blip r:embed="rId3"/>
            <a:stretch>
              <a:fillRect/>
            </a:stretch>
          </a:blipFill>
        </p:spPr>
      </p:sp>
      <p:sp>
        <p:nvSpPr>
          <p:cNvPr id="8" name="TextBox 8"/>
          <p:cNvSpPr txBox="1"/>
          <p:nvPr/>
        </p:nvSpPr>
        <p:spPr>
          <a:xfrm>
            <a:off x="175491" y="47425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Cleaning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2188"/>
            <a:ext cx="15653549" cy="8404176"/>
            <a:chOff x="0" y="0"/>
            <a:chExt cx="4110228" cy="2206725"/>
          </a:xfrm>
        </p:grpSpPr>
        <p:sp>
          <p:nvSpPr>
            <p:cNvPr id="3" name="Freeform 3"/>
            <p:cNvSpPr/>
            <p:nvPr/>
          </p:nvSpPr>
          <p:spPr>
            <a:xfrm>
              <a:off x="41910" y="4318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009BD1"/>
            </a:solidFill>
          </p:spPr>
        </p:sp>
        <p:sp>
          <p:nvSpPr>
            <p:cNvPr id="4" name="Freeform 4"/>
            <p:cNvSpPr/>
            <p:nvPr/>
          </p:nvSpPr>
          <p:spPr>
            <a:xfrm>
              <a:off x="35560" y="35560"/>
              <a:ext cx="4074668" cy="2171165"/>
            </a:xfrm>
            <a:custGeom>
              <a:avLst/>
              <a:gdLst/>
              <a:ahLst/>
              <a:cxnLst/>
              <a:rect l="l" t="t" r="r" b="b"/>
              <a:pathLst>
                <a:path w="4074668" h="2171165">
                  <a:moveTo>
                    <a:pt x="4074668" y="2171165"/>
                  </a:moveTo>
                  <a:lnTo>
                    <a:pt x="0" y="2171165"/>
                  </a:lnTo>
                  <a:lnTo>
                    <a:pt x="0" y="0"/>
                  </a:lnTo>
                  <a:lnTo>
                    <a:pt x="4074668" y="0"/>
                  </a:lnTo>
                  <a:lnTo>
                    <a:pt x="4074668" y="2171165"/>
                  </a:lnTo>
                  <a:close/>
                  <a:moveTo>
                    <a:pt x="12700" y="2158465"/>
                  </a:moveTo>
                  <a:lnTo>
                    <a:pt x="4061968" y="2158465"/>
                  </a:lnTo>
                  <a:lnTo>
                    <a:pt x="4061968" y="12700"/>
                  </a:lnTo>
                  <a:lnTo>
                    <a:pt x="12700" y="12700"/>
                  </a:lnTo>
                  <a:lnTo>
                    <a:pt x="12700" y="2158465"/>
                  </a:lnTo>
                  <a:close/>
                </a:path>
              </a:pathLst>
            </a:custGeom>
            <a:solidFill>
              <a:srgbClr val="38B6FF"/>
            </a:solidFill>
          </p:spPr>
        </p:sp>
        <p:sp>
          <p:nvSpPr>
            <p:cNvPr id="5" name="Freeform 5"/>
            <p:cNvSpPr/>
            <p:nvPr/>
          </p:nvSpPr>
          <p:spPr>
            <a:xfrm>
              <a:off x="0" y="0"/>
              <a:ext cx="4061968" cy="2158465"/>
            </a:xfrm>
            <a:custGeom>
              <a:avLst/>
              <a:gdLst/>
              <a:ahLst/>
              <a:cxnLst/>
              <a:rect l="l" t="t" r="r" b="b"/>
              <a:pathLst>
                <a:path w="4061968" h="2158465">
                  <a:moveTo>
                    <a:pt x="0" y="0"/>
                  </a:moveTo>
                  <a:lnTo>
                    <a:pt x="4061968" y="0"/>
                  </a:lnTo>
                  <a:lnTo>
                    <a:pt x="4061968" y="2158465"/>
                  </a:lnTo>
                  <a:lnTo>
                    <a:pt x="0" y="2158465"/>
                  </a:lnTo>
                  <a:close/>
                </a:path>
              </a:pathLst>
            </a:custGeom>
            <a:solidFill>
              <a:srgbClr val="FFFFFF"/>
            </a:solidFill>
          </p:spPr>
        </p:sp>
      </p:grpSp>
      <p:sp>
        <p:nvSpPr>
          <p:cNvPr id="6" name="Freeform 6"/>
          <p:cNvSpPr/>
          <p:nvPr/>
        </p:nvSpPr>
        <p:spPr>
          <a:xfrm>
            <a:off x="14104142" y="225935"/>
            <a:ext cx="3445144" cy="2295327"/>
          </a:xfrm>
          <a:custGeom>
            <a:avLst/>
            <a:gdLst/>
            <a:ahLst/>
            <a:cxnLst/>
            <a:rect l="l" t="t" r="r" b="b"/>
            <a:pathLst>
              <a:path w="3445144" h="2295327">
                <a:moveTo>
                  <a:pt x="0" y="0"/>
                </a:moveTo>
                <a:lnTo>
                  <a:pt x="3445145" y="0"/>
                </a:lnTo>
                <a:lnTo>
                  <a:pt x="3445145" y="2295327"/>
                </a:lnTo>
                <a:lnTo>
                  <a:pt x="0" y="2295327"/>
                </a:lnTo>
                <a:lnTo>
                  <a:pt x="0" y="0"/>
                </a:lnTo>
                <a:close/>
              </a:path>
            </a:pathLst>
          </a:custGeom>
          <a:blipFill>
            <a:blip r:embed="rId3"/>
            <a:stretch>
              <a:fillRect/>
            </a:stretch>
          </a:blipFill>
        </p:spPr>
      </p:sp>
      <p:sp>
        <p:nvSpPr>
          <p:cNvPr id="7" name="TextBox 7"/>
          <p:cNvSpPr txBox="1"/>
          <p:nvPr/>
        </p:nvSpPr>
        <p:spPr>
          <a:xfrm>
            <a:off x="175491" y="47425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Cleaning</a:t>
            </a:r>
          </a:p>
        </p:txBody>
      </p:sp>
      <p:sp>
        <p:nvSpPr>
          <p:cNvPr id="8" name="TextBox 8"/>
          <p:cNvSpPr txBox="1"/>
          <p:nvPr/>
        </p:nvSpPr>
        <p:spPr>
          <a:xfrm>
            <a:off x="1178443" y="2558427"/>
            <a:ext cx="15354063" cy="5613524"/>
          </a:xfrm>
          <a:prstGeom prst="rect">
            <a:avLst/>
          </a:prstGeom>
        </p:spPr>
        <p:txBody>
          <a:bodyPr lIns="0" tIns="0" rIns="0" bIns="0" rtlCol="0" anchor="t">
            <a:spAutoFit/>
          </a:bodyPr>
          <a:lstStyle/>
          <a:p>
            <a:pPr marL="0" lvl="0" indent="0" algn="ctr">
              <a:lnSpc>
                <a:spcPts val="4018"/>
              </a:lnSpc>
              <a:spcBef>
                <a:spcPct val="0"/>
              </a:spcBef>
            </a:pPr>
            <a:r>
              <a:rPr lang="en-US" sz="2870" u="none" strike="noStrike">
                <a:solidFill>
                  <a:srgbClr val="000000"/>
                </a:solidFill>
                <a:latin typeface="Agrandir Grand Bold"/>
              </a:rPr>
              <a:t>Specific Data Cleaning Actions:</a:t>
            </a:r>
          </a:p>
          <a:p>
            <a:pPr marL="0" lvl="0" indent="0" algn="ctr">
              <a:lnSpc>
                <a:spcPts val="4018"/>
              </a:lnSpc>
              <a:spcBef>
                <a:spcPct val="0"/>
              </a:spcBef>
            </a:pPr>
            <a:r>
              <a:rPr lang="en-US" sz="2870" u="none" strike="noStrike">
                <a:solidFill>
                  <a:srgbClr val="009BD1"/>
                </a:solidFill>
                <a:latin typeface="Agrandir Grand"/>
              </a:rPr>
              <a:t>Irrelevant Columns:</a:t>
            </a:r>
            <a:r>
              <a:rPr lang="en-US" sz="2870" u="none" strike="noStrike">
                <a:solidFill>
                  <a:srgbClr val="000000"/>
                </a:solidFill>
                <a:latin typeface="Agrandir Grand"/>
              </a:rPr>
              <a:t> Remove columns that do not contribute significantly to our gender classification goal.</a:t>
            </a:r>
          </a:p>
          <a:p>
            <a:pPr marL="0" lvl="0" indent="0" algn="ctr">
              <a:lnSpc>
                <a:spcPts val="4018"/>
              </a:lnSpc>
              <a:spcBef>
                <a:spcPct val="0"/>
              </a:spcBef>
            </a:pPr>
            <a:r>
              <a:rPr lang="en-US" sz="2870" u="none" strike="noStrike">
                <a:solidFill>
                  <a:srgbClr val="000000"/>
                </a:solidFill>
                <a:latin typeface="Agrandir Grand"/>
              </a:rPr>
              <a:t> Features like :”_unit_id", and others.</a:t>
            </a:r>
          </a:p>
          <a:p>
            <a:pPr marL="0" lvl="0" indent="0" algn="ctr">
              <a:lnSpc>
                <a:spcPts val="4018"/>
              </a:lnSpc>
              <a:spcBef>
                <a:spcPct val="0"/>
              </a:spcBef>
            </a:pPr>
            <a:endParaRPr lang="en-US" sz="2870" u="none" strike="noStrike">
              <a:solidFill>
                <a:srgbClr val="000000"/>
              </a:solidFill>
              <a:latin typeface="Agrandir Grand"/>
            </a:endParaRPr>
          </a:p>
          <a:p>
            <a:pPr marL="0" lvl="0" indent="0" algn="ctr">
              <a:lnSpc>
                <a:spcPts val="4018"/>
              </a:lnSpc>
              <a:spcBef>
                <a:spcPct val="0"/>
              </a:spcBef>
            </a:pPr>
            <a:r>
              <a:rPr lang="en-US" sz="2870" u="none" strike="noStrike">
                <a:solidFill>
                  <a:srgbClr val="009BD1"/>
                </a:solidFill>
                <a:latin typeface="Agrandir Grand"/>
              </a:rPr>
              <a:t>Handling Missing Values:</a:t>
            </a:r>
            <a:r>
              <a:rPr lang="en-US" sz="2870" u="none" strike="noStrike">
                <a:solidFill>
                  <a:srgbClr val="000000"/>
                </a:solidFill>
                <a:latin typeface="Agrandir Grand"/>
              </a:rPr>
              <a:t> Carefully handling missing values.</a:t>
            </a:r>
          </a:p>
          <a:p>
            <a:pPr marL="0" lvl="0" indent="0" algn="ctr">
              <a:lnSpc>
                <a:spcPts val="4018"/>
              </a:lnSpc>
              <a:spcBef>
                <a:spcPct val="0"/>
              </a:spcBef>
            </a:pPr>
            <a:r>
              <a:rPr lang="en-US" sz="2870" u="none" strike="noStrike">
                <a:solidFill>
                  <a:srgbClr val="000000"/>
                </a:solidFill>
                <a:latin typeface="Agrandir Grand"/>
              </a:rPr>
              <a:t> ensuring they don't compromise the integrity of our analysis. </a:t>
            </a:r>
          </a:p>
          <a:p>
            <a:pPr marL="0" lvl="0" indent="0" algn="ctr">
              <a:lnSpc>
                <a:spcPts val="4018"/>
              </a:lnSpc>
              <a:spcBef>
                <a:spcPct val="0"/>
              </a:spcBef>
            </a:pPr>
            <a:r>
              <a:rPr lang="en-US" sz="2870" u="none" strike="noStrike">
                <a:solidFill>
                  <a:srgbClr val="000000"/>
                </a:solidFill>
                <a:latin typeface="Agrandir Grand"/>
              </a:rPr>
              <a:t>like instances with missing gender labels due to "profile_yn == 'no'" were thoughtfully eliminated.</a:t>
            </a:r>
          </a:p>
          <a:p>
            <a:pPr marL="0" lvl="0" indent="0" algn="ctr">
              <a:lnSpc>
                <a:spcPts val="4018"/>
              </a:lnSpc>
              <a:spcBef>
                <a:spcPct val="0"/>
              </a:spcBef>
            </a:pPr>
            <a:r>
              <a:rPr lang="en-US" sz="2870" u="none" strike="noStrike">
                <a:solidFill>
                  <a:srgbClr val="000000"/>
                </a:solidFill>
                <a:latin typeface="Agrandir Grand"/>
              </a:rPr>
              <a:t>With our dataset now cleaned , we're well-prepared to embark on the journey of exploring, modeling, and predicting X user gender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120733" y="1381722"/>
            <a:ext cx="16243172" cy="2726114"/>
            <a:chOff x="0" y="0"/>
            <a:chExt cx="4202582" cy="705325"/>
          </a:xfrm>
        </p:grpSpPr>
        <p:sp>
          <p:nvSpPr>
            <p:cNvPr id="3" name="Freeform 3"/>
            <p:cNvSpPr/>
            <p:nvPr/>
          </p:nvSpPr>
          <p:spPr>
            <a:xfrm>
              <a:off x="41910" y="43180"/>
              <a:ext cx="4154322" cy="657065"/>
            </a:xfrm>
            <a:custGeom>
              <a:avLst/>
              <a:gdLst/>
              <a:ahLst/>
              <a:cxnLst/>
              <a:rect l="l" t="t" r="r" b="b"/>
              <a:pathLst>
                <a:path w="4154322" h="657065">
                  <a:moveTo>
                    <a:pt x="0" y="0"/>
                  </a:moveTo>
                  <a:lnTo>
                    <a:pt x="4154322" y="0"/>
                  </a:lnTo>
                  <a:lnTo>
                    <a:pt x="4154322" y="657065"/>
                  </a:lnTo>
                  <a:lnTo>
                    <a:pt x="0" y="657065"/>
                  </a:lnTo>
                  <a:close/>
                </a:path>
              </a:pathLst>
            </a:custGeom>
            <a:solidFill>
              <a:srgbClr val="009BD1"/>
            </a:solidFill>
          </p:spPr>
        </p:sp>
        <p:sp>
          <p:nvSpPr>
            <p:cNvPr id="4" name="Freeform 4"/>
            <p:cNvSpPr/>
            <p:nvPr/>
          </p:nvSpPr>
          <p:spPr>
            <a:xfrm>
              <a:off x="35560" y="35560"/>
              <a:ext cx="4167022" cy="669765"/>
            </a:xfrm>
            <a:custGeom>
              <a:avLst/>
              <a:gdLst/>
              <a:ahLst/>
              <a:cxnLst/>
              <a:rect l="l" t="t" r="r" b="b"/>
              <a:pathLst>
                <a:path w="4167022" h="669765">
                  <a:moveTo>
                    <a:pt x="4167022" y="669765"/>
                  </a:moveTo>
                  <a:lnTo>
                    <a:pt x="0" y="669765"/>
                  </a:lnTo>
                  <a:lnTo>
                    <a:pt x="0" y="0"/>
                  </a:lnTo>
                  <a:lnTo>
                    <a:pt x="4167022" y="0"/>
                  </a:lnTo>
                  <a:lnTo>
                    <a:pt x="4167022" y="669765"/>
                  </a:lnTo>
                  <a:close/>
                  <a:moveTo>
                    <a:pt x="12700" y="657065"/>
                  </a:moveTo>
                  <a:lnTo>
                    <a:pt x="4154322" y="657065"/>
                  </a:lnTo>
                  <a:lnTo>
                    <a:pt x="4154322" y="12700"/>
                  </a:lnTo>
                  <a:lnTo>
                    <a:pt x="12700" y="12700"/>
                  </a:lnTo>
                  <a:lnTo>
                    <a:pt x="12700" y="657065"/>
                  </a:lnTo>
                  <a:close/>
                </a:path>
              </a:pathLst>
            </a:custGeom>
            <a:solidFill>
              <a:srgbClr val="38B6FF"/>
            </a:solidFill>
          </p:spPr>
        </p:sp>
        <p:sp>
          <p:nvSpPr>
            <p:cNvPr id="5" name="Freeform 5"/>
            <p:cNvSpPr/>
            <p:nvPr/>
          </p:nvSpPr>
          <p:spPr>
            <a:xfrm>
              <a:off x="0" y="0"/>
              <a:ext cx="4154322" cy="657065"/>
            </a:xfrm>
            <a:custGeom>
              <a:avLst/>
              <a:gdLst/>
              <a:ahLst/>
              <a:cxnLst/>
              <a:rect l="l" t="t" r="r" b="b"/>
              <a:pathLst>
                <a:path w="4154322" h="657065">
                  <a:moveTo>
                    <a:pt x="0" y="0"/>
                  </a:moveTo>
                  <a:lnTo>
                    <a:pt x="4154322" y="0"/>
                  </a:lnTo>
                  <a:lnTo>
                    <a:pt x="4154322" y="657065"/>
                  </a:lnTo>
                  <a:lnTo>
                    <a:pt x="0" y="657065"/>
                  </a:lnTo>
                  <a:close/>
                </a:path>
              </a:pathLst>
            </a:custGeom>
            <a:solidFill>
              <a:srgbClr val="FFFFFF"/>
            </a:solidFill>
          </p:spPr>
        </p:sp>
      </p:grpSp>
      <p:sp>
        <p:nvSpPr>
          <p:cNvPr id="6" name="Freeform 6"/>
          <p:cNvSpPr/>
          <p:nvPr/>
        </p:nvSpPr>
        <p:spPr>
          <a:xfrm>
            <a:off x="1028700" y="4486303"/>
            <a:ext cx="5437168" cy="5266131"/>
          </a:xfrm>
          <a:custGeom>
            <a:avLst/>
            <a:gdLst/>
            <a:ahLst/>
            <a:cxnLst/>
            <a:rect l="l" t="t" r="r" b="b"/>
            <a:pathLst>
              <a:path w="5437168" h="5266131">
                <a:moveTo>
                  <a:pt x="0" y="0"/>
                </a:moveTo>
                <a:lnTo>
                  <a:pt x="5437168" y="0"/>
                </a:lnTo>
                <a:lnTo>
                  <a:pt x="5437168" y="5266131"/>
                </a:lnTo>
                <a:lnTo>
                  <a:pt x="0" y="5266131"/>
                </a:lnTo>
                <a:lnTo>
                  <a:pt x="0" y="0"/>
                </a:lnTo>
                <a:close/>
              </a:path>
            </a:pathLst>
          </a:custGeom>
          <a:blipFill>
            <a:blip r:embed="rId3"/>
            <a:stretch>
              <a:fillRect/>
            </a:stretch>
          </a:blipFill>
        </p:spPr>
      </p:sp>
      <p:sp>
        <p:nvSpPr>
          <p:cNvPr id="7" name="Freeform 7"/>
          <p:cNvSpPr/>
          <p:nvPr/>
        </p:nvSpPr>
        <p:spPr>
          <a:xfrm>
            <a:off x="7572321" y="5555149"/>
            <a:ext cx="10466176" cy="3703151"/>
          </a:xfrm>
          <a:custGeom>
            <a:avLst/>
            <a:gdLst/>
            <a:ahLst/>
            <a:cxnLst/>
            <a:rect l="l" t="t" r="r" b="b"/>
            <a:pathLst>
              <a:path w="10466176" h="3703151">
                <a:moveTo>
                  <a:pt x="0" y="0"/>
                </a:moveTo>
                <a:lnTo>
                  <a:pt x="10466176" y="0"/>
                </a:lnTo>
                <a:lnTo>
                  <a:pt x="10466176" y="3703151"/>
                </a:lnTo>
                <a:lnTo>
                  <a:pt x="0" y="3703151"/>
                </a:lnTo>
                <a:lnTo>
                  <a:pt x="0" y="0"/>
                </a:lnTo>
                <a:close/>
              </a:path>
            </a:pathLst>
          </a:custGeom>
          <a:blipFill>
            <a:blip r:embed="rId4"/>
            <a:stretch>
              <a:fillRect t="-1822"/>
            </a:stretch>
          </a:blipFill>
        </p:spPr>
      </p:sp>
      <p:sp>
        <p:nvSpPr>
          <p:cNvPr id="8" name="Freeform 8"/>
          <p:cNvSpPr/>
          <p:nvPr/>
        </p:nvSpPr>
        <p:spPr>
          <a:xfrm>
            <a:off x="8006653" y="4869349"/>
            <a:ext cx="3135456" cy="901285"/>
          </a:xfrm>
          <a:custGeom>
            <a:avLst/>
            <a:gdLst/>
            <a:ahLst/>
            <a:cxnLst/>
            <a:rect l="l" t="t" r="r" b="b"/>
            <a:pathLst>
              <a:path w="3135456" h="901285">
                <a:moveTo>
                  <a:pt x="0" y="0"/>
                </a:moveTo>
                <a:lnTo>
                  <a:pt x="3135455" y="0"/>
                </a:lnTo>
                <a:lnTo>
                  <a:pt x="3135455" y="901285"/>
                </a:lnTo>
                <a:lnTo>
                  <a:pt x="0" y="901285"/>
                </a:lnTo>
                <a:lnTo>
                  <a:pt x="0" y="0"/>
                </a:lnTo>
                <a:close/>
              </a:path>
            </a:pathLst>
          </a:custGeom>
          <a:blipFill>
            <a:blip r:embed="rId5"/>
            <a:stretch>
              <a:fillRect/>
            </a:stretch>
          </a:blipFill>
        </p:spPr>
      </p:sp>
      <p:sp>
        <p:nvSpPr>
          <p:cNvPr id="9" name="Freeform 9"/>
          <p:cNvSpPr/>
          <p:nvPr/>
        </p:nvSpPr>
        <p:spPr>
          <a:xfrm>
            <a:off x="11531922" y="4869349"/>
            <a:ext cx="2949043" cy="629730"/>
          </a:xfrm>
          <a:custGeom>
            <a:avLst/>
            <a:gdLst/>
            <a:ahLst/>
            <a:cxnLst/>
            <a:rect l="l" t="t" r="r" b="b"/>
            <a:pathLst>
              <a:path w="2949043" h="629730">
                <a:moveTo>
                  <a:pt x="0" y="0"/>
                </a:moveTo>
                <a:lnTo>
                  <a:pt x="2949043" y="0"/>
                </a:lnTo>
                <a:lnTo>
                  <a:pt x="2949043" y="629730"/>
                </a:lnTo>
                <a:lnTo>
                  <a:pt x="0" y="629730"/>
                </a:lnTo>
                <a:lnTo>
                  <a:pt x="0" y="0"/>
                </a:lnTo>
                <a:close/>
              </a:path>
            </a:pathLst>
          </a:custGeom>
          <a:blipFill>
            <a:blip r:embed="rId6"/>
            <a:stretch>
              <a:fillRect t="-3294" b="-134249"/>
            </a:stretch>
          </a:blipFill>
        </p:spPr>
      </p:sp>
      <p:sp>
        <p:nvSpPr>
          <p:cNvPr id="10" name="Freeform 10"/>
          <p:cNvSpPr/>
          <p:nvPr/>
        </p:nvSpPr>
        <p:spPr>
          <a:xfrm>
            <a:off x="14644790" y="4869349"/>
            <a:ext cx="3483665" cy="767329"/>
          </a:xfrm>
          <a:custGeom>
            <a:avLst/>
            <a:gdLst/>
            <a:ahLst/>
            <a:cxnLst/>
            <a:rect l="l" t="t" r="r" b="b"/>
            <a:pathLst>
              <a:path w="3483665" h="767329">
                <a:moveTo>
                  <a:pt x="0" y="0"/>
                </a:moveTo>
                <a:lnTo>
                  <a:pt x="3483665" y="0"/>
                </a:lnTo>
                <a:lnTo>
                  <a:pt x="3483665" y="767329"/>
                </a:lnTo>
                <a:lnTo>
                  <a:pt x="0" y="767329"/>
                </a:lnTo>
                <a:lnTo>
                  <a:pt x="0" y="0"/>
                </a:lnTo>
                <a:close/>
              </a:path>
            </a:pathLst>
          </a:custGeom>
          <a:blipFill>
            <a:blip r:embed="rId7"/>
            <a:stretch>
              <a:fillRect r="-5756" b="-91001"/>
            </a:stretch>
          </a:blipFill>
        </p:spPr>
      </p:sp>
      <p:sp>
        <p:nvSpPr>
          <p:cNvPr id="11" name="TextBox 11"/>
          <p:cNvSpPr txBox="1"/>
          <p:nvPr/>
        </p:nvSpPr>
        <p:spPr>
          <a:xfrm>
            <a:off x="175491" y="309091"/>
            <a:ext cx="8125354" cy="899348"/>
          </a:xfrm>
          <a:prstGeom prst="rect">
            <a:avLst/>
          </a:prstGeom>
        </p:spPr>
        <p:txBody>
          <a:bodyPr lIns="0" tIns="0" rIns="0" bIns="0" rtlCol="0" anchor="t">
            <a:spAutoFit/>
          </a:bodyPr>
          <a:lstStyle/>
          <a:p>
            <a:pPr marL="0" lvl="0" indent="0" algn="ctr">
              <a:lnSpc>
                <a:spcPts val="6362"/>
              </a:lnSpc>
              <a:spcBef>
                <a:spcPct val="0"/>
              </a:spcBef>
            </a:pPr>
            <a:r>
              <a:rPr lang="en-US" sz="4544">
                <a:solidFill>
                  <a:srgbClr val="FF66C4"/>
                </a:solidFill>
                <a:latin typeface="Agrandir Grand Heavy"/>
              </a:rPr>
              <a:t>Data Visualization</a:t>
            </a:r>
          </a:p>
        </p:txBody>
      </p:sp>
      <p:sp>
        <p:nvSpPr>
          <p:cNvPr id="12" name="TextBox 12"/>
          <p:cNvSpPr txBox="1"/>
          <p:nvPr/>
        </p:nvSpPr>
        <p:spPr>
          <a:xfrm>
            <a:off x="2131349" y="1766140"/>
            <a:ext cx="14025301" cy="2070876"/>
          </a:xfrm>
          <a:prstGeom prst="rect">
            <a:avLst/>
          </a:prstGeom>
        </p:spPr>
        <p:txBody>
          <a:bodyPr lIns="0" tIns="0" rIns="0" bIns="0" rtlCol="0" anchor="t">
            <a:spAutoFit/>
          </a:bodyPr>
          <a:lstStyle/>
          <a:p>
            <a:pPr algn="ctr">
              <a:lnSpc>
                <a:spcPts val="3982"/>
              </a:lnSpc>
              <a:spcBef>
                <a:spcPct val="0"/>
              </a:spcBef>
            </a:pPr>
            <a:r>
              <a:rPr lang="en-US" sz="2844">
                <a:solidFill>
                  <a:srgbClr val="000000"/>
                </a:solidFill>
                <a:latin typeface="Agrandir Grand"/>
              </a:rPr>
              <a:t>Data visualization is crucial because it uncovers hidden patterns and relationships in data while also simplifying complex information, making it easily understandable for everyone</a:t>
            </a:r>
          </a:p>
        </p:txBody>
      </p:sp>
      <p:sp>
        <p:nvSpPr>
          <p:cNvPr id="13" name="TextBox 13"/>
          <p:cNvSpPr txBox="1"/>
          <p:nvPr/>
        </p:nvSpPr>
        <p:spPr>
          <a:xfrm>
            <a:off x="334154" y="4372003"/>
            <a:ext cx="7238167" cy="497346"/>
          </a:xfrm>
          <a:prstGeom prst="rect">
            <a:avLst/>
          </a:prstGeom>
        </p:spPr>
        <p:txBody>
          <a:bodyPr lIns="0" tIns="0" rIns="0" bIns="0" rtlCol="0" anchor="t">
            <a:spAutoFit/>
          </a:bodyPr>
          <a:lstStyle/>
          <a:p>
            <a:pPr algn="ctr">
              <a:lnSpc>
                <a:spcPts val="3562"/>
              </a:lnSpc>
              <a:spcBef>
                <a:spcPct val="0"/>
              </a:spcBef>
            </a:pPr>
            <a:r>
              <a:rPr lang="en-US" sz="2544">
                <a:solidFill>
                  <a:srgbClr val="000000"/>
                </a:solidFill>
                <a:latin typeface="Agrandir Grand Heavy"/>
              </a:rPr>
              <a:t>Gender Distribution (Pie Chart):</a:t>
            </a:r>
          </a:p>
        </p:txBody>
      </p:sp>
      <p:sp>
        <p:nvSpPr>
          <p:cNvPr id="14" name="TextBox 14"/>
          <p:cNvSpPr txBox="1"/>
          <p:nvPr/>
        </p:nvSpPr>
        <p:spPr>
          <a:xfrm>
            <a:off x="8654760" y="4372003"/>
            <a:ext cx="7501890" cy="497346"/>
          </a:xfrm>
          <a:prstGeom prst="rect">
            <a:avLst/>
          </a:prstGeom>
        </p:spPr>
        <p:txBody>
          <a:bodyPr lIns="0" tIns="0" rIns="0" bIns="0" rtlCol="0" anchor="t">
            <a:spAutoFit/>
          </a:bodyPr>
          <a:lstStyle/>
          <a:p>
            <a:pPr algn="ctr">
              <a:lnSpc>
                <a:spcPts val="3562"/>
              </a:lnSpc>
              <a:spcBef>
                <a:spcPct val="0"/>
              </a:spcBef>
            </a:pPr>
            <a:r>
              <a:rPr lang="en-US" sz="2544">
                <a:solidFill>
                  <a:srgbClr val="000000"/>
                </a:solidFill>
                <a:latin typeface="Agrandir Grand Heavy"/>
              </a:rPr>
              <a:t>Feature vs. Gender (Bar Charts):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Freeform 2"/>
          <p:cNvSpPr/>
          <p:nvPr/>
        </p:nvSpPr>
        <p:spPr>
          <a:xfrm>
            <a:off x="2750235" y="555387"/>
            <a:ext cx="12787529" cy="4834861"/>
          </a:xfrm>
          <a:custGeom>
            <a:avLst/>
            <a:gdLst/>
            <a:ahLst/>
            <a:cxnLst/>
            <a:rect l="l" t="t" r="r" b="b"/>
            <a:pathLst>
              <a:path w="12787529" h="4834861">
                <a:moveTo>
                  <a:pt x="0" y="0"/>
                </a:moveTo>
                <a:lnTo>
                  <a:pt x="12787530" y="0"/>
                </a:lnTo>
                <a:lnTo>
                  <a:pt x="12787530" y="4834861"/>
                </a:lnTo>
                <a:lnTo>
                  <a:pt x="0" y="4834861"/>
                </a:lnTo>
                <a:lnTo>
                  <a:pt x="0" y="0"/>
                </a:lnTo>
                <a:close/>
              </a:path>
            </a:pathLst>
          </a:custGeom>
          <a:blipFill>
            <a:blip r:embed="rId2"/>
            <a:stretch>
              <a:fillRect/>
            </a:stretch>
          </a:blipFill>
        </p:spPr>
      </p:sp>
      <p:sp>
        <p:nvSpPr>
          <p:cNvPr id="3" name="Freeform 3"/>
          <p:cNvSpPr/>
          <p:nvPr/>
        </p:nvSpPr>
        <p:spPr>
          <a:xfrm>
            <a:off x="2750235" y="5452139"/>
            <a:ext cx="12787529" cy="4834861"/>
          </a:xfrm>
          <a:custGeom>
            <a:avLst/>
            <a:gdLst/>
            <a:ahLst/>
            <a:cxnLst/>
            <a:rect l="l" t="t" r="r" b="b"/>
            <a:pathLst>
              <a:path w="12787529" h="4834861">
                <a:moveTo>
                  <a:pt x="0" y="0"/>
                </a:moveTo>
                <a:lnTo>
                  <a:pt x="12787530" y="0"/>
                </a:lnTo>
                <a:lnTo>
                  <a:pt x="12787530" y="4834861"/>
                </a:lnTo>
                <a:lnTo>
                  <a:pt x="0" y="4834861"/>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3512</Words>
  <Application>Microsoft Office PowerPoint</Application>
  <PresentationFormat>מותאם אישית</PresentationFormat>
  <Paragraphs>189</Paragraphs>
  <Slides>22</Slides>
  <Notes>18</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22</vt:i4>
      </vt:variant>
    </vt:vector>
  </HeadingPairs>
  <TitlesOfParts>
    <vt:vector size="29" baseType="lpstr">
      <vt:lpstr>Agrandir Grand</vt:lpstr>
      <vt:lpstr>Agrandir Grand Bold</vt:lpstr>
      <vt:lpstr>Agrandir Grand Heavy</vt:lpstr>
      <vt:lpstr>Raleway</vt:lpstr>
      <vt:lpstr>Calibri</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Work space</dc:title>
  <cp:lastModifiedBy>שחר דלאל</cp:lastModifiedBy>
  <cp:revision>3</cp:revision>
  <dcterms:created xsi:type="dcterms:W3CDTF">2006-08-16T00:00:00Z</dcterms:created>
  <dcterms:modified xsi:type="dcterms:W3CDTF">2023-09-19T13:49:12Z</dcterms:modified>
  <dc:identifier>DAFteGqJQ_k</dc:identifier>
</cp:coreProperties>
</file>